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5" r:id="rId5"/>
    <p:sldId id="273" r:id="rId6"/>
    <p:sldId id="501" r:id="rId7"/>
    <p:sldId id="522" r:id="rId8"/>
    <p:sldId id="521" r:id="rId9"/>
    <p:sldId id="520" r:id="rId10"/>
    <p:sldId id="508" r:id="rId11"/>
    <p:sldId id="509" r:id="rId12"/>
    <p:sldId id="510" r:id="rId13"/>
    <p:sldId id="512" r:id="rId14"/>
    <p:sldId id="517" r:id="rId15"/>
    <p:sldId id="511" r:id="rId16"/>
    <p:sldId id="513" r:id="rId17"/>
    <p:sldId id="514" r:id="rId18"/>
    <p:sldId id="500" r:id="rId19"/>
  </p:sldIdLst>
  <p:sldSz cx="12195175" cy="6859588"/>
  <p:notesSz cx="6858000" cy="5695950"/>
  <p:custDataLst>
    <p:tags r:id="rId21"/>
  </p:custDataLst>
  <p:defaultTextStyle>
    <a:defPPr>
      <a:defRPr lang="nb-NO"/>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4481F-AD51-C74F-F3D0-0F6B2C8932D4}" name="Malin Andersen" initials="MA" userId="S::maan@udi.no::67895919-1e14-47ad-aa24-7fe5f76b678e" providerId="AD"/>
  <p188:author id="{6FD8C346-D2A9-436E-24AB-996CC33C8C4D}" name="Hilde Vibeke Dorgli" initials="HD" userId="S::hivdo@udi.no::aea00e25-aaa9-4fec-a14e-0cf5b083156f" providerId="AD"/>
  <p188:author id="{D19C536B-44F9-5364-83D7-EE72F37FF561}" name="Anette Thonhaugen" initials="AT" userId="S::sath@udi.no::40fd5e2b-9cf3-4ddd-a823-4167acda6b3f" providerId="AD"/>
  <p188:author id="{3D6EA780-BED4-8DB4-14C2-F8DF043DF29C}" name="Ann-Helen Haugan" initials="AH" userId="S::anhau@udi.no::2624b939-b35f-494a-9cb5-bf2450b8da65" providerId="AD"/>
  <p188:author id="{9006AEA5-7289-5600-1421-92F40A94E444}" name="Ellen Johansen" initials="EJ" userId="S::ellej@udi.no::bd0038cc-0a7e-4e48-88f0-8832a00040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ette Thonhaugen" initials="AT" lastIdx="1" clrIdx="0">
    <p:extLst>
      <p:ext uri="{19B8F6BF-5375-455C-9EA6-DF929625EA0E}">
        <p15:presenceInfo xmlns:p15="http://schemas.microsoft.com/office/powerpoint/2012/main" userId="S::sath@udi.no::40fd5e2b-9cf3-4ddd-a823-4167acda6b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8B3"/>
    <a:srgbClr val="F8B858"/>
    <a:srgbClr val="EEAA00"/>
    <a:srgbClr val="FFB909"/>
    <a:srgbClr val="C7A05B"/>
    <a:srgbClr val="626F62"/>
    <a:srgbClr val="995F1C"/>
    <a:srgbClr val="CC8C9B"/>
    <a:srgbClr val="EFD1D4"/>
    <a:srgbClr val="266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1626" autoAdjust="0"/>
  </p:normalViewPr>
  <p:slideViewPr>
    <p:cSldViewPr snapToGrid="0">
      <p:cViewPr varScale="1">
        <p:scale>
          <a:sx n="46" d="100"/>
          <a:sy n="46" d="100"/>
        </p:scale>
        <p:origin x="1248" y="42"/>
      </p:cViewPr>
      <p:guideLst>
        <p:guide orient="horz" pos="2161"/>
        <p:guide pos="3841"/>
      </p:guideLst>
    </p:cSldViewPr>
  </p:slideViewPr>
  <p:notesTextViewPr>
    <p:cViewPr>
      <p:scale>
        <a:sx n="1" d="1"/>
        <a:sy n="1" d="1"/>
      </p:scale>
      <p:origin x="0" y="-3336"/>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Helen Haugan" userId="2624b939-b35f-494a-9cb5-bf2450b8da65" providerId="ADAL" clId="{6D1BB05F-DD47-4FD6-9909-F826F5EB4784}"/>
    <pc:docChg chg="modSld">
      <pc:chgData name="Ann-Helen Haugan" userId="2624b939-b35f-494a-9cb5-bf2450b8da65" providerId="ADAL" clId="{6D1BB05F-DD47-4FD6-9909-F826F5EB4784}" dt="2025-06-26T18:58:28.513" v="315" actId="20577"/>
      <pc:docMkLst>
        <pc:docMk/>
      </pc:docMkLst>
      <pc:sldChg chg="modSp mod">
        <pc:chgData name="Ann-Helen Haugan" userId="2624b939-b35f-494a-9cb5-bf2450b8da65" providerId="ADAL" clId="{6D1BB05F-DD47-4FD6-9909-F826F5EB4784}" dt="2025-06-26T18:42:30.846" v="51" actId="20577"/>
        <pc:sldMkLst>
          <pc:docMk/>
          <pc:sldMk cId="3519172350" sldId="265"/>
        </pc:sldMkLst>
        <pc:spChg chg="mod">
          <ac:chgData name="Ann-Helen Haugan" userId="2624b939-b35f-494a-9cb5-bf2450b8da65" providerId="ADAL" clId="{6D1BB05F-DD47-4FD6-9909-F826F5EB4784}" dt="2025-06-26T18:42:30.846" v="51" actId="20577"/>
          <ac:spMkLst>
            <pc:docMk/>
            <pc:sldMk cId="3519172350" sldId="265"/>
            <ac:spMk id="10" creationId="{F7F51F60-29E8-4F7E-9142-9E85B5C5596A}"/>
          </ac:spMkLst>
        </pc:spChg>
      </pc:sldChg>
      <pc:sldChg chg="modNotesTx">
        <pc:chgData name="Ann-Helen Haugan" userId="2624b939-b35f-494a-9cb5-bf2450b8da65" providerId="ADAL" clId="{6D1BB05F-DD47-4FD6-9909-F826F5EB4784}" dt="2025-06-26T18:40:29.830" v="27" actId="20577"/>
        <pc:sldMkLst>
          <pc:docMk/>
          <pc:sldMk cId="4213372436" sldId="273"/>
        </pc:sldMkLst>
      </pc:sldChg>
      <pc:sldChg chg="modNotesTx">
        <pc:chgData name="Ann-Helen Haugan" userId="2624b939-b35f-494a-9cb5-bf2450b8da65" providerId="ADAL" clId="{6D1BB05F-DD47-4FD6-9909-F826F5EB4784}" dt="2025-06-26T18:40:08.700" v="18" actId="20577"/>
        <pc:sldMkLst>
          <pc:docMk/>
          <pc:sldMk cId="1204950639" sldId="510"/>
        </pc:sldMkLst>
      </pc:sldChg>
      <pc:sldChg chg="modNotesTx">
        <pc:chgData name="Ann-Helen Haugan" userId="2624b939-b35f-494a-9cb5-bf2450b8da65" providerId="ADAL" clId="{6D1BB05F-DD47-4FD6-9909-F826F5EB4784}" dt="2025-06-26T18:58:28.513" v="315" actId="20577"/>
        <pc:sldMkLst>
          <pc:docMk/>
          <pc:sldMk cId="4273024869" sldId="5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ssholder for notater 4"/>
          <p:cNvSpPr>
            <a:spLocks noGrp="1"/>
          </p:cNvSpPr>
          <p:nvPr>
            <p:ph type="body" sz="quarter" idx="3"/>
          </p:nvPr>
        </p:nvSpPr>
        <p:spPr>
          <a:xfrm>
            <a:off x="685800" y="4216400"/>
            <a:ext cx="5486400" cy="4241800"/>
          </a:xfrm>
          <a:prstGeom prst="rect">
            <a:avLst/>
          </a:prstGeom>
        </p:spPr>
        <p:txBody>
          <a:bodyPr vert="horz" wrap="square" lIns="91440" tIns="45720" rIns="91440" bIns="45720" rtlCol="0">
            <a:noAutofit/>
          </a:bodyPr>
          <a:lstStyle/>
          <a:p>
            <a:pPr lvl="0"/>
            <a:r>
              <a:rPr lang="nb-NO"/>
              <a:t>Klikk for å redigere tekststiler i malen</a:t>
            </a:r>
          </a:p>
          <a:p>
            <a:pPr lvl="1"/>
            <a:r>
              <a:rPr lang="nb-NO"/>
              <a:t>Andre nivå</a:t>
            </a:r>
          </a:p>
          <a:p>
            <a:pPr lvl="2"/>
            <a:r>
              <a:rPr lang="nb-NO"/>
              <a:t>Tredje nivå</a:t>
            </a:r>
          </a:p>
        </p:txBody>
      </p:sp>
      <p:sp>
        <p:nvSpPr>
          <p:cNvPr id="8" name="Plassholder for lysbilde 7">
            <a:extLst>
              <a:ext uri="{FF2B5EF4-FFF2-40B4-BE49-F238E27FC236}">
                <a16:creationId xmlns:a16="http://schemas.microsoft.com/office/drawing/2014/main" id="{F2EE2A9B-A1C2-46D3-9A7F-E2CCC8EAA652}"/>
              </a:ext>
            </a:extLst>
          </p:cNvPr>
          <p:cNvSpPr>
            <a:spLocks noGrp="1" noRot="1" noChangeAspect="1"/>
          </p:cNvSpPr>
          <p:nvPr>
            <p:ph type="sldImg" idx="2"/>
          </p:nvPr>
        </p:nvSpPr>
        <p:spPr>
          <a:xfrm>
            <a:off x="685800" y="889000"/>
            <a:ext cx="5486400" cy="3086100"/>
          </a:xfrm>
          <a:prstGeom prst="rect">
            <a:avLst/>
          </a:prstGeom>
          <a:noFill/>
          <a:ln w="12700">
            <a:solidFill>
              <a:prstClr val="black"/>
            </a:solidFill>
          </a:ln>
        </p:spPr>
        <p:txBody>
          <a:bodyPr vert="horz" lIns="91440" tIns="45720" rIns="91440" bIns="45720" rtlCol="0" anchor="ctr"/>
          <a:lstStyle/>
          <a:p>
            <a:endParaRPr lang="nb-NO"/>
          </a:p>
        </p:txBody>
      </p:sp>
    </p:spTree>
    <p:extLst>
      <p:ext uri="{BB962C8B-B14F-4D97-AF65-F5344CB8AC3E}">
        <p14:creationId xmlns:p14="http://schemas.microsoft.com/office/powerpoint/2010/main" val="3008420913"/>
      </p:ext>
    </p:extLst>
  </p:cSld>
  <p:clrMap bg1="lt1" tx1="dk1" bg2="lt2" tx2="dk2" accent1="accent1" accent2="accent2" accent3="accent3" accent4="accent4" accent5="accent5" accent6="accent6" hlink="hlink" folHlink="folHlink"/>
  <p:notesStyle>
    <a:lvl1pPr marL="0" algn="l" defTabSz="1088776" rtl="0" eaLnBrk="1" latinLnBrk="0" hangingPunct="1">
      <a:defRPr sz="1200" kern="1200">
        <a:solidFill>
          <a:schemeClr val="tx1"/>
        </a:solidFill>
        <a:latin typeface="+mn-lt"/>
        <a:ea typeface="+mn-ea"/>
        <a:cs typeface="+mn-cs"/>
      </a:defRPr>
    </a:lvl1pPr>
    <a:lvl2pPr marL="544388" algn="l" defTabSz="1088776" rtl="0" eaLnBrk="1" latinLnBrk="0" hangingPunct="1">
      <a:defRPr sz="1200" kern="1200">
        <a:solidFill>
          <a:schemeClr val="tx1"/>
        </a:solidFill>
        <a:latin typeface="+mn-lt"/>
        <a:ea typeface="+mn-ea"/>
        <a:cs typeface="+mn-cs"/>
      </a:defRPr>
    </a:lvl2pPr>
    <a:lvl3pPr marL="1088776" algn="l" defTabSz="1088776" rtl="0" eaLnBrk="1" latinLnBrk="0" hangingPunct="1">
      <a:defRPr sz="1200" kern="1200">
        <a:solidFill>
          <a:schemeClr val="tx1"/>
        </a:solidFill>
        <a:latin typeface="+mn-lt"/>
        <a:ea typeface="+mn-ea"/>
        <a:cs typeface="+mn-cs"/>
      </a:defRPr>
    </a:lvl3pPr>
    <a:lvl4pPr marL="1633164" algn="l" defTabSz="1088776" rtl="0" eaLnBrk="1" latinLnBrk="0" hangingPunct="1">
      <a:defRPr sz="14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di.no/har-sokt/beskyttelse-asyl/bor-i-vanlig-asylmottak/permisjon-fra-mottaket/"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udi.no/ord-og-begreper/reisedokument-pass-utlendingspass-og-reisebevis-for-flyktninger/#:~:text=reisebevis%20for%20flyktningar)-,Reisedokument%20(pass%2C%20ID%2Dkort%2C%20utlendingspass%20og%20reisebevis%20for,og%20er%20vanlegvis%20eit%20pas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di.no/har-sokt/beskyttelse-asyl/bor-i-vanlig-asylmottak/onsker-a-bo-i-et-motta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di.no/asylmottak/jobber-i-mottak/informasjonsarbeid-i-mottaket/informasjonsprogram-for-voksn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udis.sharepoint.com/:u:/r/sites/opplaering-mottaksansatte_gruppe/SitePages/Informasjonsarbeid-i-mottak.aspx?csf=1&amp;web=1&amp;e=BpwkII%20&#8203;"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di.no/asylmottak/regelverk-for-drift-av-asylmottak2/regelverk-for-drift-av-asylmottak/"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retura.no/kildesortering/" TargetMode="External"/><Relationship Id="rId4" Type="http://schemas.openxmlformats.org/officeDocument/2006/relationships/hyperlink" Target="https://www.naaf.no/inneklim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rannvernforeningen.no/brannsikkerhet/brannsikkerhet-pa-flere-sprak-/brannsikker-bolig-pa-flere-sprak"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udi.no/globalassets/global/asylmottak/generelle-krav-til-drift-av-asylmottak.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diregelverk.no/rettskilder/udi-retningslinjer/udi-2024-002/udi-2024-002v1/#1.1._Beregning_og_satser_for_ba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udis.sharepoint.com/:b:/r/sites/opplaering-mottaksansatte_gruppe/Delte%20dokumenter/Brukerveiledninger%20Mot-portalen/Brukerveiledning%20for%20omr%C3%A5det%20Beboere%20i%20Mot-portalen.pdf?csf=1&amp;web=1&amp;e=xcDnL2" TargetMode="External"/><Relationship Id="rId4" Type="http://schemas.openxmlformats.org/officeDocument/2006/relationships/hyperlink" Target="https://lovdata.no/dokument/LTI/forskrift/2022-05-31-948"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ovdata.no/dokument/LTI/forskrift/2022-05-31-948" TargetMode="External"/><Relationship Id="rId7" Type="http://schemas.openxmlformats.org/officeDocument/2006/relationships/hyperlink" Target="https://bit.ly/44bxW2Q"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bit.ly/43ZivvJ" TargetMode="External"/><Relationship Id="rId5" Type="http://schemas.openxmlformats.org/officeDocument/2006/relationships/hyperlink" Target="https://www.udiregelverk.no/rettskilder/udi-retningslinjer/udi-2024-002/udi-2024-002v1/#2.1.1.1._Beboere_i_transittmottak_ &#8203;" TargetMode="External"/><Relationship Id="rId4" Type="http://schemas.openxmlformats.org/officeDocument/2006/relationships/hyperlink" Target="https://www.udiregelverk.no/rettskilder/udi-retningslinjer/udi-2024-002/"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https:/www.oslomet.no/om/sifo/referansebudsjette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a:prstGeom prst="rect">
            <a:avLst/>
          </a:prstGeom>
        </p:spPr>
      </p:sp>
      <p:sp>
        <p:nvSpPr>
          <p:cNvPr id="3" name="Plassholder for notater 2"/>
          <p:cNvSpPr>
            <a:spLocks noGrp="1"/>
          </p:cNvSpPr>
          <p:nvPr>
            <p:ph type="body" idx="1"/>
          </p:nvPr>
        </p:nvSpPr>
        <p:spPr/>
        <p:txBody>
          <a:bodyPr>
            <a:noAutofit/>
          </a:bodyPr>
          <a:lstStyle/>
          <a:p>
            <a:r>
              <a:rPr lang="nb-NO" b="1" dirty="0"/>
              <a:t>Før du holder presentasjonen</a:t>
            </a:r>
          </a:p>
          <a:p>
            <a:pPr marL="0" marR="0" lvl="0" indent="0" algn="l" defTabSz="1088776" rtl="0" eaLnBrk="1" fontAlgn="auto" latinLnBrk="0" hangingPunct="1">
              <a:lnSpc>
                <a:spcPct val="100000"/>
              </a:lnSpc>
              <a:spcBef>
                <a:spcPts val="0"/>
              </a:spcBef>
              <a:spcAft>
                <a:spcPts val="0"/>
              </a:spcAft>
              <a:buClrTx/>
              <a:buSzTx/>
              <a:buFontTx/>
              <a:buNone/>
              <a:tabLst/>
              <a:defRPr/>
            </a:pPr>
            <a:r>
              <a:rPr lang="nb-NO" b="0" dirty="0"/>
              <a:t>Noe av det dere skal gå igjennom er allerede snakket om i ankomstsamtalen. Informasjonen i denne modulen er mer utfyllende om de samme temaene. </a:t>
            </a:r>
            <a:endParaRPr lang="nb-NO" b="0" dirty="0">
              <a:cs typeface="Arial"/>
            </a:endParaRPr>
          </a:p>
          <a:p>
            <a:pPr marL="285750" indent="-285750">
              <a:buFont typeface="Arial" panose="020B0604020202020204" pitchFamily="34" charset="0"/>
              <a:buChar char="•"/>
            </a:pPr>
            <a:r>
              <a:rPr lang="nb-NO" b="0" dirty="0"/>
              <a:t>Her finner du informasjon om hvordan du kan bruke presentasjonen i informasjonsarbeidet. Du bør lese hele presentasjonen med støttetekst, før informasjonsmøtet. </a:t>
            </a:r>
            <a:endParaRPr lang="nb-NO" b="0" dirty="0">
              <a:cs typeface="Arial"/>
            </a:endParaRPr>
          </a:p>
          <a:p>
            <a:pPr marL="285750" indent="-285750">
              <a:buFont typeface="Arial" panose="020B0604020202020204" pitchFamily="34" charset="0"/>
              <a:buChar char="•"/>
            </a:pPr>
            <a:r>
              <a:rPr lang="nb-NO" b="0" dirty="0"/>
              <a:t>Informasjon til beboerne, med støttetekst, begynner på neste lysbilde. </a:t>
            </a:r>
            <a:endParaRPr lang="nb-NO" b="0" dirty="0">
              <a:cs typeface="Arial"/>
            </a:endParaRPr>
          </a:p>
          <a:p>
            <a:pPr marL="285750" indent="-285750">
              <a:buFont typeface="Arial" panose="020B0604020202020204" pitchFamily="34" charset="0"/>
              <a:buChar char="•"/>
            </a:pPr>
            <a:r>
              <a:rPr lang="nb-NO" b="0" dirty="0"/>
              <a:t>Du finner «Til deg som holder presentasjonen» nederst på noen sider. Her finner du utfyllende informasjon, forslag til metode og tips til hvor du finner mer informasjon om temaet.</a:t>
            </a:r>
            <a:endParaRPr lang="nb-NO" b="0" dirty="0">
              <a:cs typeface="Arial"/>
            </a:endParaRPr>
          </a:p>
          <a:p>
            <a:pPr marL="285750" indent="-285750">
              <a:buFont typeface="Arial" panose="020B0604020202020204" pitchFamily="34" charset="0"/>
              <a:buChar char="•"/>
            </a:pPr>
            <a:r>
              <a:rPr lang="nb-NO" b="0" dirty="0"/>
              <a:t>Les veilederen som heter «Veileder for informasjonsarbeid i mottak». Her får du flere forslag til hvordan du kan gjennomføre informasjonsprogrammet og hvordan du kan involvere og engasjere beboerne: https://udi.no/globalassets/asylmottak/vedlegg/udi_veileder-informasjonsarbeid-i-mottak.pdf</a:t>
            </a:r>
            <a:endParaRPr lang="nb-NO" b="0" dirty="0">
              <a:cs typeface="Arial"/>
            </a:endParaRPr>
          </a:p>
          <a:p>
            <a:endParaRPr lang="nb-NO" b="1" dirty="0"/>
          </a:p>
          <a:p>
            <a:r>
              <a:rPr lang="nb-NO" b="1" dirty="0"/>
              <a:t>Innhold i modulene</a:t>
            </a:r>
            <a:endParaRPr lang="nb-NO" b="0" dirty="0"/>
          </a:p>
          <a:p>
            <a:r>
              <a:rPr lang="nb-NO" b="0" dirty="0"/>
              <a:t>Temaene i modulene er hentet fra informasjonsplanen for voksne beboere i asylmottak. Temaene ivaretar kulepunktene som står beskrevet i rutinebeskrivelse for asylmottak med transittplasser og ordinære plasser. Temaene er:</a:t>
            </a:r>
            <a:endParaRPr lang="nb-NO" b="0" dirty="0">
              <a:cs typeface="Arial"/>
            </a:endParaRPr>
          </a:p>
          <a:p>
            <a:endParaRPr lang="nb-NO" b="0" dirty="0"/>
          </a:p>
          <a:p>
            <a:pPr marL="171450" indent="-171450">
              <a:buFont typeface="Arial" panose="020B0604020202020204" pitchFamily="34" charset="0"/>
              <a:buChar char="•"/>
            </a:pPr>
            <a:r>
              <a:rPr lang="nb-NO" b="0" dirty="0"/>
              <a:t>å bo i mottak, inkludert renhold, klesvask, </a:t>
            </a:r>
            <a:r>
              <a:rPr lang="nb-NO" dirty="0"/>
              <a:t>søppelhåndtering </a:t>
            </a:r>
            <a:r>
              <a:rPr lang="nb-NO" dirty="0">
                <a:solidFill>
                  <a:srgbClr val="FF0000"/>
                </a:solidFill>
              </a:rPr>
              <a:t>og </a:t>
            </a:r>
            <a:r>
              <a:rPr lang="nb-NO" dirty="0"/>
              <a:t>inneklima</a:t>
            </a:r>
            <a:endParaRPr lang="nb-NO" b="0" dirty="0">
              <a:cs typeface="Arial"/>
            </a:endParaRPr>
          </a:p>
          <a:p>
            <a:pPr marL="171450" indent="-171450">
              <a:buFont typeface="Arial" panose="020B0604020202020204" pitchFamily="34" charset="0"/>
              <a:buChar char="•"/>
            </a:pPr>
            <a:r>
              <a:rPr lang="nb-NO" b="0" dirty="0"/>
              <a:t>opplæring i UDIs beboerportal (denne er ikke i bruk foreløpig. Modulen oppdateres når beboerportalen er klar)</a:t>
            </a:r>
            <a:endParaRPr lang="nb-NO" b="0" dirty="0">
              <a:cs typeface="Arial"/>
            </a:endParaRPr>
          </a:p>
          <a:p>
            <a:pPr marL="171450" indent="-171450">
              <a:buFont typeface="Arial" panose="020B0604020202020204" pitchFamily="34" charset="0"/>
              <a:buChar char="•"/>
            </a:pPr>
            <a:r>
              <a:rPr lang="nb-NO" b="0" dirty="0"/>
              <a:t>økonomi, basisbeløp og økonomihåndtering</a:t>
            </a:r>
            <a:endParaRPr lang="nb-NO" b="0" dirty="0">
              <a:cs typeface="Arial"/>
            </a:endParaRPr>
          </a:p>
          <a:p>
            <a:pPr marL="171450" indent="-171450">
              <a:buFont typeface="Arial" panose="020B0604020202020204" pitchFamily="34" charset="0"/>
              <a:buChar char="•"/>
            </a:pPr>
            <a:r>
              <a:rPr lang="nb-NO" b="0" dirty="0"/>
              <a:t>flytting og permisjon</a:t>
            </a:r>
            <a:endParaRPr lang="nb-NO" b="0" dirty="0">
              <a:cs typeface="Arial"/>
            </a:endParaRPr>
          </a:p>
          <a:p>
            <a:pPr marL="171450" indent="-171450">
              <a:buFont typeface="Arial" panose="020B0604020202020204" pitchFamily="34" charset="0"/>
              <a:buChar char="•"/>
            </a:pPr>
            <a:r>
              <a:rPr lang="nb-NO" b="0" dirty="0"/>
              <a:t>Brannsikkerhet (husk krav til gjennomføring av brannøvelse)</a:t>
            </a:r>
            <a:endParaRPr lang="nb-NO" b="0" dirty="0">
              <a:cs typeface="Arial"/>
            </a:endParaRPr>
          </a:p>
          <a:p>
            <a:pPr marL="171450" indent="-171450">
              <a:buFont typeface="Arial" panose="020B0604020202020204" pitchFamily="34" charset="0"/>
              <a:buChar char="•"/>
            </a:pPr>
            <a:r>
              <a:rPr lang="nb-NO" b="0" dirty="0"/>
              <a:t>beboermedvirkning og aktivisering</a:t>
            </a:r>
            <a:endParaRPr lang="nb-NO" b="0" dirty="0">
              <a:cs typeface="Arial"/>
            </a:endParaRPr>
          </a:p>
          <a:p>
            <a:pPr marL="171450" indent="-171450">
              <a:buFont typeface="Arial" panose="020B0604020202020204" pitchFamily="34" charset="0"/>
              <a:buChar char="•"/>
            </a:pPr>
            <a:endParaRPr lang="nb-NO" b="0" dirty="0"/>
          </a:p>
          <a:p>
            <a:r>
              <a:rPr lang="nb-NO" b="1" dirty="0"/>
              <a:t>Målet med modul 2</a:t>
            </a:r>
            <a:endParaRPr lang="nb-NO" b="1" dirty="0">
              <a:cs typeface="Arial"/>
            </a:endParaRPr>
          </a:p>
          <a:p>
            <a:r>
              <a:rPr lang="nb-NO" b="0" dirty="0"/>
              <a:t>Målet med modulen er at beboerne skal bli kjent med sine rettigheter og plikter, og motiveres til deltakelse på mottaket.</a:t>
            </a:r>
            <a:endParaRPr lang="nb-NO" b="0" dirty="0">
              <a:cs typeface="Arial"/>
            </a:endParaRPr>
          </a:p>
          <a:p>
            <a:endParaRPr lang="nb-NO" b="0" dirty="0"/>
          </a:p>
          <a:p>
            <a:r>
              <a:rPr lang="nb-NO" b="1" dirty="0"/>
              <a:t>Tips til gjennomføring</a:t>
            </a:r>
            <a:endParaRPr lang="nb-NO" b="1" dirty="0">
              <a:cs typeface="Arial"/>
            </a:endParaRPr>
          </a:p>
          <a:p>
            <a:r>
              <a:rPr lang="nb-NO" b="0" dirty="0"/>
              <a:t>Sett av god tid på temaene brann, beboermedvirkning og økonomi. Gjerne i egne møter.</a:t>
            </a:r>
            <a:endParaRPr lang="nb-NO" b="0" dirty="0">
              <a:cs typeface="Arial"/>
            </a:endParaRPr>
          </a:p>
          <a:p>
            <a:r>
              <a:rPr lang="nb-NO" b="0" dirty="0"/>
              <a:t>Presentasjonen er veiledende. Det som står her er et minimum av informasjon beboerne skal få.</a:t>
            </a:r>
            <a:endParaRPr lang="nb-NO" b="0" dirty="0">
              <a:cs typeface="Arial"/>
            </a:endParaRPr>
          </a:p>
          <a:p>
            <a:endParaRPr lang="nb-NO" b="1" dirty="0"/>
          </a:p>
          <a:p>
            <a:r>
              <a:rPr lang="nb-NO" b="1" dirty="0"/>
              <a:t>Du kan ikke gjøre endringer i presentasjonsmalen</a:t>
            </a:r>
            <a:endParaRPr lang="nb-NO" b="1" dirty="0">
              <a:cs typeface="Arial"/>
            </a:endParaRPr>
          </a:p>
          <a:p>
            <a:r>
              <a:rPr lang="nb-NO" b="0" dirty="0"/>
              <a:t>Du kan ikke gjøre endringer i presentasjonsmalen. Det betyr at du ikke kan legge til eller fjerne noe i presentasjonen som UDI har laget. Det er fordi det er krav til universell utforming og eierskap til illustrasjonene. </a:t>
            </a:r>
            <a:endParaRPr lang="nb-NO" b="0" dirty="0">
              <a:cs typeface="Arial"/>
            </a:endParaRPr>
          </a:p>
          <a:p>
            <a:endParaRPr lang="nb-NO" b="1" dirty="0"/>
          </a:p>
          <a:p>
            <a:r>
              <a:rPr lang="nb-NO" b="1" dirty="0"/>
              <a:t>Støttetekst</a:t>
            </a:r>
            <a:endParaRPr lang="nb-NO" b="1" dirty="0">
              <a:cs typeface="Arial"/>
            </a:endParaRPr>
          </a:p>
          <a:p>
            <a:r>
              <a:rPr lang="nb-NO" b="0" dirty="0"/>
              <a:t>Vi har skrevet støttetekst til hvert lysbilde. Støtteteksten er skrevet i et nøytralt og direkte språk. Det som står i parentes er utfyllende, men ikke nødvendig informasjon. Vi bruker omtrent de samme formuleringene som på www.udi.no.</a:t>
            </a:r>
            <a:endParaRPr lang="nb-NO" b="0" dirty="0">
              <a:cs typeface="Arial"/>
            </a:endParaRPr>
          </a:p>
          <a:p>
            <a:endParaRPr lang="nb-NO" b="1" dirty="0"/>
          </a:p>
          <a:p>
            <a:r>
              <a:rPr lang="nb-NO" b="1" dirty="0"/>
              <a:t>Refleksjonsoppgaver </a:t>
            </a:r>
            <a:endParaRPr lang="nb-NO" b="1" dirty="0">
              <a:cs typeface="Arial"/>
            </a:endParaRPr>
          </a:p>
          <a:p>
            <a:r>
              <a:rPr lang="nb-NO" b="0" dirty="0"/>
              <a:t>Vi har laget refleksjonsoppgaver. Dialog, refleksjon og diskusjon gir god læring. </a:t>
            </a:r>
            <a:endParaRPr lang="nb-NO" b="0" dirty="0">
              <a:cs typeface="Arial"/>
            </a:endParaRPr>
          </a:p>
          <a:p>
            <a:endParaRPr lang="nb-NO" b="1" dirty="0"/>
          </a:p>
          <a:p>
            <a:r>
              <a:rPr lang="nb-NO" b="1" dirty="0"/>
              <a:t>Forslag til metode </a:t>
            </a:r>
            <a:endParaRPr lang="nb-NO" b="1" dirty="0">
              <a:cs typeface="Arial"/>
            </a:endParaRPr>
          </a:p>
          <a:p>
            <a:r>
              <a:rPr lang="nb-NO" b="0" dirty="0"/>
              <a:t>I tillegg til refleksjonsoppgavene har vi forslag til ulike metoder, som å vise film, invitere fagfolk, gjøre praktiske aktiviteter og lignende.</a:t>
            </a:r>
            <a:endParaRPr lang="nb-NO" b="0" dirty="0">
              <a:cs typeface="Arial"/>
            </a:endParaRPr>
          </a:p>
          <a:p>
            <a:endParaRPr lang="nb-NO" b="1" dirty="0"/>
          </a:p>
          <a:p>
            <a:r>
              <a:rPr lang="nb-NO" b="1" dirty="0"/>
              <a:t>Tid </a:t>
            </a:r>
            <a:endParaRPr lang="nb-NO" b="1" dirty="0">
              <a:cs typeface="Arial"/>
            </a:endParaRPr>
          </a:p>
          <a:p>
            <a:r>
              <a:rPr lang="nb-NO" b="0" dirty="0"/>
              <a:t>Gjennomføring av modul 2 tar</a:t>
            </a:r>
            <a:r>
              <a:rPr lang="nb-NO" b="0" dirty="0">
                <a:solidFill>
                  <a:srgbClr val="FF0000"/>
                </a:solidFill>
                <a:highlight>
                  <a:srgbClr val="FF0000"/>
                </a:highlight>
              </a:rPr>
              <a:t> 3 </a:t>
            </a:r>
            <a:r>
              <a:rPr lang="nb-NO" b="0" dirty="0"/>
              <a:t>timer (1 time er 60 minutter), avhengig av hva beboerne vet om temaene, og antall språkgrupper. </a:t>
            </a:r>
            <a:endParaRPr lang="nb-NO" b="0" dirty="0">
              <a:cs typeface="Arial"/>
            </a:endParaRPr>
          </a:p>
          <a:p>
            <a:r>
              <a:rPr lang="nb-NO" b="0" dirty="0"/>
              <a:t>Start og avslutt presis. Husk å legge inn pauser underveis.</a:t>
            </a:r>
            <a:endParaRPr lang="nb-NO" b="0" dirty="0">
              <a:cs typeface="Arial"/>
            </a:endParaRPr>
          </a:p>
          <a:p>
            <a:endParaRPr lang="nb-NO" b="1" dirty="0"/>
          </a:p>
          <a:p>
            <a:r>
              <a:rPr lang="nb-NO" b="1" dirty="0"/>
              <a:t>Tolk </a:t>
            </a:r>
            <a:endParaRPr lang="nb-NO" b="1" dirty="0">
              <a:cs typeface="Arial"/>
            </a:endParaRPr>
          </a:p>
          <a:p>
            <a:r>
              <a:rPr lang="nb-NO" b="0" dirty="0"/>
              <a:t>Når du bruker tolk er det viktig at du presenterer tolken når møtet starter og forklarer hva som er tolkens rolle. Du kan for eksempel si: </a:t>
            </a:r>
            <a:endParaRPr lang="nb-NO" b="0" dirty="0">
              <a:cs typeface="Arial"/>
            </a:endParaRPr>
          </a:p>
          <a:p>
            <a:pPr marL="285750" indent="-285750">
              <a:buFont typeface="Arial" panose="020B0604020202020204" pitchFamily="34" charset="0"/>
              <a:buChar char="•"/>
            </a:pPr>
            <a:r>
              <a:rPr lang="nb-NO" b="0" dirty="0"/>
              <a:t>Tolken har taushetsplikt.</a:t>
            </a:r>
            <a:endParaRPr lang="nb-NO" b="0" dirty="0">
              <a:cs typeface="Arial"/>
            </a:endParaRPr>
          </a:p>
          <a:p>
            <a:pPr marL="285750" indent="-285750">
              <a:buFont typeface="Arial" panose="020B0604020202020204" pitchFamily="34" charset="0"/>
              <a:buChar char="•"/>
            </a:pPr>
            <a:r>
              <a:rPr lang="nb-NO" b="0" dirty="0"/>
              <a:t>Tolken skal bare tolke det vi sier til hverandre, og ikke utelate, legge til eller endre noe av innholdet.</a:t>
            </a:r>
            <a:endParaRPr lang="nb-NO" b="0" dirty="0">
              <a:cs typeface="Arial"/>
            </a:endParaRPr>
          </a:p>
          <a:p>
            <a:pPr marL="285750" indent="-285750">
              <a:buFont typeface="Arial" panose="020B0604020202020204" pitchFamily="34" charset="0"/>
              <a:buChar char="•"/>
            </a:pPr>
            <a:r>
              <a:rPr lang="nb-NO" b="0" dirty="0"/>
              <a:t>Tolken skal ikke bidra med egne meninger eller råd.</a:t>
            </a:r>
            <a:endParaRPr lang="nb-NO" b="0" dirty="0">
              <a:cs typeface="Arial"/>
            </a:endParaRPr>
          </a:p>
          <a:p>
            <a:endParaRPr lang="nb-NO" b="1" dirty="0"/>
          </a:p>
          <a:p>
            <a:r>
              <a:rPr lang="nb-NO" b="0" dirty="0"/>
              <a:t>Tolken skal snakke et språk beboerne forstår. Spør beboerne om de forstår tolken i begynnelsen av møtet. </a:t>
            </a:r>
            <a:endParaRPr lang="nb-NO" sz="1200" dirty="0">
              <a:cs typeface="Arial"/>
            </a:endParaRPr>
          </a:p>
          <a:p>
            <a:endParaRPr lang="nb-NO" b="0" dirty="0"/>
          </a:p>
        </p:txBody>
      </p:sp>
    </p:spTree>
    <p:extLst>
      <p:ext uri="{BB962C8B-B14F-4D97-AF65-F5344CB8AC3E}">
        <p14:creationId xmlns:p14="http://schemas.microsoft.com/office/powerpoint/2010/main" val="1395283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a:t>Oppsummering</a:t>
            </a:r>
          </a:p>
          <a:p>
            <a:endParaRPr lang="nb-NO" b="1"/>
          </a:p>
          <a:p>
            <a:r>
              <a:rPr lang="nb-NO" b="1"/>
              <a:t>Til deg som holder presentasjonen</a:t>
            </a:r>
          </a:p>
          <a:p>
            <a:r>
              <a:rPr lang="nb-NO"/>
              <a:t>Repeter kort temaene dere har gått igjennom i dag. Rekker du mer enn foil 1-9 på ett møte, venter du med oppsummeringen/evalueringen til du er ferdig for dagen. </a:t>
            </a:r>
          </a:p>
          <a:p>
            <a:r>
              <a:rPr lang="nb-NO"/>
              <a:t>Still spørsmål til gruppen, for å sjekke om informasjonen er forstått. </a:t>
            </a:r>
          </a:p>
          <a:p>
            <a:r>
              <a:rPr lang="nb-NO"/>
              <a:t>Spør om det er noe som fortsatt er uklart, og hvordan møtene kan bli mer nyttige og lærerike. </a:t>
            </a:r>
          </a:p>
          <a:p>
            <a:endParaRPr lang="nb-NO" b="1"/>
          </a:p>
          <a:p>
            <a:r>
              <a:rPr lang="nb-NO" b="1"/>
              <a:t>Forslag til spørsmål</a:t>
            </a:r>
          </a:p>
          <a:p>
            <a:pPr marL="171450" indent="-171450">
              <a:buFont typeface="Arial" panose="020B0604020202020204" pitchFamily="34" charset="0"/>
              <a:buChar char="•"/>
            </a:pPr>
            <a:r>
              <a:rPr lang="nb-NO"/>
              <a:t>Er det noe du lurer på?</a:t>
            </a:r>
          </a:p>
          <a:p>
            <a:pPr marL="171450" indent="-171450">
              <a:buFont typeface="Arial" panose="020B0604020202020204" pitchFamily="34" charset="0"/>
              <a:buChar char="•"/>
            </a:pPr>
            <a:r>
              <a:rPr lang="nb-NO"/>
              <a:t>Er det noe vi kan forklare bedre?</a:t>
            </a:r>
          </a:p>
          <a:p>
            <a:pPr marL="171450" indent="-171450">
              <a:buFont typeface="Arial" panose="020B0604020202020204" pitchFamily="34" charset="0"/>
              <a:buChar char="•"/>
            </a:pPr>
            <a:r>
              <a:rPr lang="nb-NO"/>
              <a:t>Er det informasjon du savner?</a:t>
            </a:r>
          </a:p>
          <a:p>
            <a:pPr marL="171450" indent="-171450">
              <a:buFont typeface="Arial" panose="020B0604020202020204" pitchFamily="34" charset="0"/>
              <a:buChar char="•"/>
            </a:pPr>
            <a:r>
              <a:rPr lang="nb-NO"/>
              <a:t>Kan møtene bli mer nyttige og lærerike?</a:t>
            </a:r>
          </a:p>
          <a:p>
            <a:endParaRPr lang="nb-NO"/>
          </a:p>
          <a:p>
            <a:r>
              <a:rPr lang="nb-NO"/>
              <a:t>Husk å si hva som er temaet for neste møte. Spør om det er noe spesielt de vil at vi skal fokusere på eller vil ha informasjon om. </a:t>
            </a:r>
          </a:p>
          <a:p>
            <a:endParaRPr lang="nb-NO"/>
          </a:p>
          <a:p>
            <a:r>
              <a:rPr lang="nb-NO" b="1"/>
              <a:t>Du kan også </a:t>
            </a:r>
          </a:p>
          <a:p>
            <a:r>
              <a:rPr lang="nb-NO"/>
              <a:t>Ta en runde og be beboerne om å si en ting de husker fra det dere har snakket om. Styr runden, legg til hvis noe mangler. Hvis noen ikke vil si noe, er det lov å si pass. </a:t>
            </a:r>
          </a:p>
        </p:txBody>
      </p:sp>
      <p:sp>
        <p:nvSpPr>
          <p:cNvPr id="4" name="Plassholder for lysbildenummer 3"/>
          <p:cNvSpPr>
            <a:spLocks noGrp="1"/>
          </p:cNvSpPr>
          <p:nvPr>
            <p:ph type="sldNum" sz="quarter" idx="10"/>
          </p:nvPr>
        </p:nvSpPr>
        <p:spPr>
          <a:xfrm>
            <a:off x="11676829" y="731253352"/>
            <a:ext cx="8932986" cy="38494067"/>
          </a:xfrm>
          <a:prstGeom prst="rect">
            <a:avLst/>
          </a:prstGeom>
        </p:spPr>
        <p:txBody>
          <a:bodyPr/>
          <a:lstStyle/>
          <a:p>
            <a:fld id="{41D5226A-8209-4CC7-8378-821D4986FB03}" type="slidenum">
              <a:rPr lang="nb-NO" smtClean="0"/>
              <a:t>10</a:t>
            </a:fld>
            <a:endParaRPr lang="nb-NO"/>
          </a:p>
        </p:txBody>
      </p:sp>
    </p:spTree>
    <p:extLst>
      <p:ext uri="{BB962C8B-B14F-4D97-AF65-F5344CB8AC3E}">
        <p14:creationId xmlns:p14="http://schemas.microsoft.com/office/powerpoint/2010/main" val="3175261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latin typeface="+mj-lt"/>
              </a:rPr>
              <a:t>Permisjon fra mottaket</a:t>
            </a:r>
          </a:p>
          <a:p>
            <a:endParaRPr lang="nb-NO" sz="1400" b="1" dirty="0"/>
          </a:p>
          <a:p>
            <a:r>
              <a:rPr lang="nb-NO" sz="1200" b="1" dirty="0"/>
              <a:t>Støttetekst</a:t>
            </a:r>
            <a:endParaRPr lang="nb-NO" sz="1200" b="1" dirty="0">
              <a:cs typeface="Arial"/>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b="0" dirty="0"/>
              <a:t>Hvis du skal være borte fra asylmottaket i mer enn tre dager, må du søke UDI om permisjon. Hvis du ikke søker om permisjon, mister du plassen din på asylmottaket og du</a:t>
            </a:r>
            <a:r>
              <a:rPr lang="nb-NO" dirty="0"/>
              <a:t> </a:t>
            </a:r>
            <a:r>
              <a:rPr lang="nb-NO" sz="1200" b="0" dirty="0"/>
              <a:t>mister </a:t>
            </a:r>
            <a:r>
              <a:rPr lang="nb-NO" dirty="0"/>
              <a:t>retten</a:t>
            </a:r>
            <a:r>
              <a:rPr lang="nb-NO" sz="1200" b="0" dirty="0"/>
              <a:t> til å få utbetalt penger fra UDI. </a:t>
            </a:r>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b="0" dirty="0"/>
              <a:t>Alle som har endelig avslag på søknaden om beskyttelse, har en Dublin-sak eller er enslig mindreårig med følgeperson må søke om permisjon til UDI, også hvis dere skal være borte i inntil tre dager. Du bør søke i god tid før du skal reise, fordi det av og til tar tid å få svar.</a:t>
            </a:r>
            <a:endParaRPr lang="nb-NO" sz="1200" b="0" dirty="0">
              <a:cs typeface="Arial"/>
            </a:endParaRPr>
          </a:p>
          <a:p>
            <a:br>
              <a:rPr lang="nb-NO" sz="1200" b="0" dirty="0">
                <a:cs typeface="+mn-lt"/>
              </a:rPr>
            </a:br>
            <a:r>
              <a:rPr lang="nb-NO" sz="1200" b="0" dirty="0"/>
              <a:t>Vi på mottaket hjelper deg med å sende inn permisjonssøknaden til UDI. </a:t>
            </a:r>
            <a:endParaRPr lang="nb-NO" sz="1200" b="0" dirty="0">
              <a:cs typeface="Arial"/>
            </a:endParaRPr>
          </a:p>
          <a:p>
            <a:endParaRPr lang="nb-NO" sz="1200" b="0" dirty="0"/>
          </a:p>
          <a:p>
            <a:r>
              <a:rPr lang="nb-NO" sz="1200" b="1" dirty="0">
                <a:latin typeface="+mn-lt"/>
              </a:rPr>
              <a:t>Dette må være med i permisjonssøknaden</a:t>
            </a:r>
            <a:endParaRPr lang="nb-NO" sz="1200" b="1" dirty="0">
              <a:latin typeface="+mn-lt"/>
              <a:cs typeface="Arial"/>
            </a:endParaRPr>
          </a:p>
          <a:p>
            <a:pPr marL="171450" indent="-171450">
              <a:spcBef>
                <a:spcPts val="600"/>
              </a:spcBef>
              <a:buFont typeface="Arial" panose="020B0604020202020204" pitchFamily="34" charset="0"/>
              <a:buChar char="•"/>
            </a:pPr>
            <a:r>
              <a:rPr lang="nb-NO" sz="1200" b="0" dirty="0">
                <a:latin typeface="+mn-lt"/>
              </a:rPr>
              <a:t>Navn, adresse og telefonnummer til den du skal besøke</a:t>
            </a:r>
            <a:endParaRPr lang="nb-NO" sz="1200" b="0" dirty="0">
              <a:latin typeface="+mn-lt"/>
              <a:cs typeface="Arial"/>
            </a:endParaRPr>
          </a:p>
          <a:p>
            <a:pPr marL="171450" indent="-171450">
              <a:buFont typeface="Arial" panose="020B0604020202020204" pitchFamily="34" charset="0"/>
              <a:buChar char="•"/>
            </a:pPr>
            <a:r>
              <a:rPr lang="nb-NO" sz="1200" b="0" dirty="0">
                <a:latin typeface="+mn-lt"/>
              </a:rPr>
              <a:t>Hvorfor du søker om permisjon</a:t>
            </a:r>
            <a:endParaRPr lang="nb-NO" sz="1200" b="0" dirty="0">
              <a:latin typeface="+mn-lt"/>
              <a:cs typeface="Arial"/>
            </a:endParaRPr>
          </a:p>
          <a:p>
            <a:pPr marL="171450" indent="-171450">
              <a:buFont typeface="Arial" panose="020B0604020202020204" pitchFamily="34" charset="0"/>
              <a:buChar char="•"/>
            </a:pPr>
            <a:r>
              <a:rPr lang="nb-NO" sz="1200" b="0" dirty="0">
                <a:latin typeface="+mn-lt"/>
              </a:rPr>
              <a:t>Datoen for når du skal reise og når du kommer tilbake</a:t>
            </a:r>
            <a:endParaRPr lang="nb-NO" sz="1200" b="0" dirty="0">
              <a:latin typeface="+mn-lt"/>
              <a:cs typeface="Arial"/>
            </a:endParaRPr>
          </a:p>
          <a:p>
            <a:pPr marL="171450" indent="-171450">
              <a:buFont typeface="Arial" panose="020B0604020202020204" pitchFamily="34" charset="0"/>
              <a:buChar char="•"/>
            </a:pPr>
            <a:r>
              <a:rPr lang="nb-NO" sz="1200" b="0" dirty="0">
                <a:latin typeface="+mn-lt"/>
              </a:rPr>
              <a:t>Hvem som skal ta over oppgavene dine på mottaket når du er borte</a:t>
            </a:r>
            <a:endParaRPr lang="nb-NO" sz="1200" b="0" dirty="0">
              <a:latin typeface="+mn-lt"/>
              <a:cs typeface="Arial"/>
            </a:endParaRP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dirty="0">
                <a:latin typeface="+mn-lt"/>
              </a:rPr>
              <a:t>Underskriften din</a:t>
            </a:r>
            <a:endParaRPr lang="nb-NO" sz="1200" b="0" dirty="0">
              <a:latin typeface="+mn-lt"/>
              <a:cs typeface="Arial"/>
            </a:endParaRPr>
          </a:p>
          <a:p>
            <a:pPr marL="171450" indent="-171450">
              <a:buFont typeface="Arial" panose="020B0604020202020204" pitchFamily="34" charset="0"/>
              <a:buChar char="•"/>
            </a:pPr>
            <a:endParaRPr lang="nb-NO" sz="1200" b="0" dirty="0">
              <a:latin typeface="+mn-lt"/>
            </a:endParaRPr>
          </a:p>
          <a:p>
            <a:pPr marL="0" indent="0">
              <a:buFont typeface="Arial" panose="020B0604020202020204" pitchFamily="34" charset="0"/>
              <a:buNone/>
            </a:pPr>
            <a:r>
              <a:rPr lang="nb-NO" sz="1200" b="1" dirty="0">
                <a:latin typeface="+mn-lt"/>
              </a:rPr>
              <a:t>Viktig informasjon om permisjon</a:t>
            </a:r>
            <a:endParaRPr lang="nb-NO" sz="1200" b="1" dirty="0">
              <a:latin typeface="+mn-lt"/>
              <a:cs typeface="Arial"/>
            </a:endParaRPr>
          </a:p>
          <a:p>
            <a:pPr marL="171450" indent="-171450">
              <a:buFont typeface="Arial" panose="020B0604020202020204" pitchFamily="34" charset="0"/>
              <a:buChar char="•"/>
            </a:pPr>
            <a:r>
              <a:rPr lang="nb-NO" sz="1200" b="0" dirty="0">
                <a:latin typeface="+mn-lt"/>
              </a:rPr>
              <a:t>Du kan ikke få permisjon fra mottaket de tre første ukene etter at du har søkt om beskyttelse.</a:t>
            </a:r>
            <a:endParaRPr lang="nb-NO" sz="1200" b="0" dirty="0">
              <a:latin typeface="+mn-lt"/>
              <a:cs typeface="Arial"/>
            </a:endParaRPr>
          </a:p>
          <a:p>
            <a:pPr marL="171450" indent="-171450">
              <a:buFont typeface="Arial" panose="020B0604020202020204" pitchFamily="34" charset="0"/>
              <a:buChar char="•"/>
            </a:pPr>
            <a:r>
              <a:rPr lang="nb-NO" sz="1200" b="0" dirty="0">
                <a:latin typeface="+mn-lt"/>
              </a:rPr>
              <a:t>Du kan søke om permisjon i forbindelse med skolens ferier. Det gjelder også for deg som ikke har barn.</a:t>
            </a:r>
            <a:endParaRPr lang="nb-NO" sz="1200" b="0" dirty="0">
              <a:latin typeface="+mn-lt"/>
              <a:cs typeface="Arial"/>
            </a:endParaRPr>
          </a:p>
          <a:p>
            <a:pPr marL="171450" indent="-171450">
              <a:buFont typeface="Arial" panose="020B0604020202020204" pitchFamily="34" charset="0"/>
              <a:buChar char="•"/>
            </a:pPr>
            <a:r>
              <a:rPr lang="nb-NO" sz="1200" b="0" dirty="0">
                <a:latin typeface="+mn-lt"/>
              </a:rPr>
              <a:t>Hvis du reiser uten å ha fått svar på søknaden, kan du miste plassen din på asylmottaket.</a:t>
            </a:r>
            <a:endParaRPr lang="nb-NO" sz="1200" b="0" dirty="0">
              <a:latin typeface="+mn-lt"/>
              <a:cs typeface="Arial"/>
            </a:endParaRPr>
          </a:p>
          <a:p>
            <a:pPr marL="171450" indent="-171450">
              <a:buFont typeface="Arial" panose="020B0604020202020204" pitchFamily="34" charset="0"/>
              <a:buChar char="•"/>
            </a:pPr>
            <a:r>
              <a:rPr lang="nb-NO" sz="1200" b="0" dirty="0">
                <a:latin typeface="+mn-lt"/>
              </a:rPr>
              <a:t>Hvis du ikke kommer tilbake den datoen du sa du skulle komme tilbake, mister du plassen din på asylmottaket. </a:t>
            </a:r>
            <a:endParaRPr lang="nb-NO" sz="1200" b="0" dirty="0">
              <a:latin typeface="+mn-lt"/>
              <a:cs typeface="Arial"/>
            </a:endParaRP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effectLst/>
                <a:latin typeface="+mn-lt"/>
                <a:ea typeface="Arial" panose="020B0604020202020204" pitchFamily="34" charset="0"/>
                <a:cs typeface="Arial"/>
              </a:rPr>
              <a:t>Du kan ikke få permisjon hvis du skal delta på obligatoriske aktiviteter som norskopplæring og informasjonsprogram.</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effectLst/>
                <a:latin typeface="+mn-lt"/>
                <a:ea typeface="Arial" panose="020B0604020202020204" pitchFamily="34" charset="0"/>
                <a:cs typeface="Arial"/>
              </a:rPr>
              <a:t>Barn som går på skolen får ikke permisjon utenom skolens ferier. Hvis dere likevel trenger permisjon, må dere legge ved en bekreftelse fra skolen om at de har gitt barnet permisjon.</a:t>
            </a:r>
            <a:endParaRPr lang="nb-NO" sz="1200" b="0" dirty="0">
              <a:effectLst/>
              <a:latin typeface="+mn-lt"/>
              <a:ea typeface="Arial" panose="020B0604020202020204" pitchFamily="34" charset="0"/>
              <a:cs typeface="Arial"/>
            </a:endParaRP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dirty="0">
                <a:latin typeface="+mn-lt"/>
              </a:rPr>
              <a:t>Hvis du skal besøke en beboer på et annet mottak, må du ha en bekreftelse fra det andre mottaket om at det er i orden. </a:t>
            </a:r>
            <a:endParaRPr lang="nb-NO" sz="1200" b="0" dirty="0">
              <a:latin typeface="+mn-lt"/>
              <a:cs typeface="Arial"/>
            </a:endParaRPr>
          </a:p>
          <a:p>
            <a:endParaRPr lang="nb-NO" sz="1200" b="0" dirty="0">
              <a:latin typeface="+mn-lt"/>
              <a:cs typeface="Arial"/>
            </a:endParaRPr>
          </a:p>
          <a:p>
            <a:r>
              <a:rPr lang="nb-NO" sz="1200" dirty="0">
                <a:latin typeface="+mn-lt"/>
                <a:cs typeface="Arial" panose="020B0604020202020204"/>
              </a:rPr>
              <a:t>Hvis du har utreiseplikt eller har en Dublin-sak får du bare permisjon hvis det er særlige grunner til det. </a:t>
            </a:r>
          </a:p>
          <a:p>
            <a:r>
              <a:rPr lang="nb-NO" sz="1200" dirty="0">
                <a:latin typeface="+mn-lt"/>
                <a:cs typeface="Arial" panose="020B0604020202020204"/>
              </a:rPr>
              <a:t> </a:t>
            </a:r>
            <a:endParaRPr lang="nb-NO" dirty="0">
              <a:cs typeface="Arial" panose="020B0604020202020204"/>
            </a:endParaRPr>
          </a:p>
          <a:p>
            <a:r>
              <a:rPr lang="nb-NO" sz="1200" b="1" dirty="0"/>
              <a:t>Permisjon for å reise til utlandet</a:t>
            </a:r>
            <a:br>
              <a:rPr lang="nb-NO" sz="1200" b="1" dirty="0">
                <a:cs typeface="+mn-lt"/>
              </a:rPr>
            </a:br>
            <a:r>
              <a:rPr lang="nb-NO" sz="1200" b="0" dirty="0">
                <a:cs typeface="+mn-lt"/>
              </a:rPr>
              <a:t>Du kan få permisjon for å reise til utlandet.</a:t>
            </a:r>
            <a:r>
              <a:rPr lang="nb-NO" sz="1200" b="0" dirty="0"/>
              <a:t> Hvis du skal reise til utlandet, må du</a:t>
            </a:r>
            <a:endParaRPr lang="nb-NO" sz="1200" b="0" dirty="0">
              <a:cs typeface="Arial"/>
            </a:endParaRPr>
          </a:p>
          <a:p>
            <a:pPr marL="171450" indent="-171450">
              <a:buFont typeface="Arial" panose="020B0604020202020204" pitchFamily="34" charset="0"/>
              <a:buChar char="•"/>
            </a:pPr>
            <a:r>
              <a:rPr lang="nb-NO" dirty="0"/>
              <a:t>ha</a:t>
            </a:r>
            <a:r>
              <a:rPr lang="nb-NO" sz="1200" b="0" dirty="0"/>
              <a:t> oppholdstillatelse i Norge </a:t>
            </a:r>
            <a:endParaRPr lang="nb-NO" sz="1200" b="0" dirty="0">
              <a:cs typeface="Arial"/>
            </a:endParaRPr>
          </a:p>
          <a:p>
            <a:pPr marL="171450" indent="-171450">
              <a:buFont typeface="Arial" panose="020B0604020202020204" pitchFamily="34" charset="0"/>
              <a:buChar char="•"/>
            </a:pPr>
            <a:r>
              <a:rPr lang="nb-NO" dirty="0"/>
              <a:t>ha</a:t>
            </a:r>
            <a:r>
              <a:rPr lang="nb-NO" sz="1200" b="0" dirty="0"/>
              <a:t> gyldige reisedokumenter (som oftest pass)</a:t>
            </a:r>
            <a:r>
              <a:rPr lang="nb-NO" dirty="0"/>
              <a:t> </a:t>
            </a:r>
            <a:endParaRPr lang="nb-NO" dirty="0">
              <a:cs typeface="Arial"/>
            </a:endParaRPr>
          </a:p>
          <a:p>
            <a:pPr marL="171450" indent="-171450">
              <a:buFont typeface="Arial" panose="020B0604020202020204" pitchFamily="34" charset="0"/>
              <a:buChar char="•"/>
            </a:pPr>
            <a:r>
              <a:rPr lang="nb-NO" dirty="0"/>
              <a:t>legge ved kopi av reisedokumenter i permisjonssøknaden</a:t>
            </a:r>
            <a:endParaRPr lang="nb-NO" sz="1200" b="1" dirty="0">
              <a:cs typeface="+mn-lt"/>
            </a:endParaRPr>
          </a:p>
          <a:p>
            <a:endParaRPr lang="nb-NO" sz="1200" b="0" dirty="0"/>
          </a:p>
          <a:p>
            <a:pPr marL="0" indent="0">
              <a:buFontTx/>
              <a:buNone/>
            </a:pPr>
            <a:r>
              <a:rPr lang="nb-NO" sz="1200" b="1" dirty="0"/>
              <a:t>Konsekvenser av ureglementert fravær</a:t>
            </a:r>
            <a:endParaRPr lang="nb-NO" sz="1200" b="1" dirty="0">
              <a:cs typeface="Arial"/>
            </a:endParaRPr>
          </a:p>
          <a:p>
            <a:pPr marL="0" indent="0">
              <a:buFontTx/>
              <a:buNone/>
            </a:pPr>
            <a:r>
              <a:rPr lang="nb-NO" sz="1200" b="0" dirty="0"/>
              <a:t>Hvis du ikke følger permisjonsreglene, mister du plassen din på asylmottaket og retten til å få utbetalt penger fra UDI. Hvis du har mistet plassen din på mottaket, må du selv ringe</a:t>
            </a:r>
            <a:r>
              <a:rPr lang="nb-NO" dirty="0"/>
              <a:t> </a:t>
            </a:r>
            <a:r>
              <a:rPr lang="nb-NO" sz="1200" b="0" dirty="0"/>
              <a:t>til UDI for å be om ny mottaksplass. Du må også betale utgiftene for reisen til asylmottaket selv.</a:t>
            </a:r>
            <a:endParaRPr lang="nb-NO" sz="1200" b="0" dirty="0">
              <a:cs typeface="Arial"/>
            </a:endParaRPr>
          </a:p>
          <a:p>
            <a:pPr marL="0" indent="0">
              <a:buFontTx/>
              <a:buNone/>
            </a:pPr>
            <a:endParaRPr lang="nb-NO" sz="1200" b="0" dirty="0"/>
          </a:p>
          <a:p>
            <a:r>
              <a:rPr lang="nb-NO" sz="1200" b="0" dirty="0"/>
              <a:t>Hvis du ikke kommer tilbake fra permisjon vil mottaket oppbevare eiendelene dine i tre måneder før de blir kastet.</a:t>
            </a:r>
            <a:endParaRPr lang="nb-NO" sz="1200" b="0" dirty="0">
              <a:cs typeface="Arial"/>
            </a:endParaRPr>
          </a:p>
          <a:p>
            <a:endParaRPr lang="nb-NO" sz="1200" b="0" dirty="0">
              <a:cs typeface="Arial"/>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b="1" dirty="0">
                <a:latin typeface="+mn-lt"/>
                <a:cs typeface="Arial" panose="020B0604020202020204"/>
              </a:rPr>
              <a:t>Klage</a:t>
            </a:r>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dirty="0">
                <a:latin typeface="+mn-lt"/>
                <a:cs typeface="Arial" panose="020B0604020202020204"/>
              </a:rPr>
              <a:t>Du kan klage til UDI på vedtaket om permisjon.</a:t>
            </a:r>
          </a:p>
          <a:p>
            <a:endParaRPr lang="nb-NO" sz="1200" b="0" dirty="0"/>
          </a:p>
          <a:p>
            <a:r>
              <a:rPr lang="nb-NO" sz="1200" b="1" dirty="0"/>
              <a:t>Til deg som holder presentasjonen</a:t>
            </a:r>
            <a:endParaRPr lang="nb-NO" sz="1200" b="1" dirty="0">
              <a:cs typeface="Arial"/>
            </a:endParaRPr>
          </a:p>
          <a:p>
            <a:r>
              <a:rPr lang="nb-NO" sz="1200" b="0" dirty="0"/>
              <a:t>For beboere på tilrettelagt avdeling gjelder samme vilkår som for andre beboere med samme status. Regionkontoret/mottaksoppfølger kan innhente risikovurdering fra asylmottaket for beboere i særskilt bo- og omsorgsløsning.</a:t>
            </a:r>
          </a:p>
          <a:p>
            <a:endParaRPr lang="nb-NO" sz="1200" b="0" dirty="0">
              <a:cs typeface="Arial"/>
            </a:endParaRPr>
          </a:p>
          <a:p>
            <a:r>
              <a:rPr lang="nb-NO" sz="1200" b="0">
                <a:cs typeface="Arial"/>
              </a:rPr>
              <a:t>Forklar beboerne </a:t>
            </a:r>
            <a:r>
              <a:rPr lang="nb-NO" sz="1200" b="0" dirty="0">
                <a:cs typeface="Arial"/>
              </a:rPr>
              <a:t>hvilke regler som gjelder for deres mottak ved fravær inntil tre dager.</a:t>
            </a:r>
          </a:p>
          <a:p>
            <a:endParaRPr lang="nb-NO" dirty="0"/>
          </a:p>
          <a:p>
            <a:r>
              <a:rPr lang="nb-NO" sz="1200" b="1" dirty="0"/>
              <a:t>Forslag til metode</a:t>
            </a:r>
            <a:endParaRPr lang="nb-NO" sz="1200" b="1" dirty="0">
              <a:cs typeface="Arial"/>
            </a:endParaRPr>
          </a:p>
          <a:p>
            <a:r>
              <a:rPr lang="nb-NO" b="0" dirty="0">
                <a:cs typeface="Arial" panose="020B0604020202020204"/>
              </a:rPr>
              <a:t>Fortell beboerne hvem som kan hjelpe dem med å sende inn en søknad om permisjon.</a:t>
            </a:r>
          </a:p>
          <a:p>
            <a:r>
              <a:rPr lang="nb-NO" b="0" dirty="0">
                <a:cs typeface="Arial" panose="020B0604020202020204"/>
              </a:rPr>
              <a:t>Vis beboerne hvor de finner mer informasjon på udi.no</a:t>
            </a:r>
          </a:p>
          <a:p>
            <a:r>
              <a:rPr lang="nb-NO" b="0" dirty="0">
                <a:cs typeface="Arial" panose="020B0604020202020204"/>
              </a:rPr>
              <a:t>Vis frem skjema for søknad om permisjon</a:t>
            </a:r>
          </a:p>
          <a:p>
            <a:endParaRPr lang="nb-NO" b="0" dirty="0">
              <a:cs typeface="Arial" panose="020B0604020202020204"/>
            </a:endParaRPr>
          </a:p>
          <a:p>
            <a:r>
              <a:rPr lang="nb-NO" b="1" dirty="0">
                <a:cs typeface="Arial" panose="020B0604020202020204"/>
              </a:rPr>
              <a:t>Les mer her</a:t>
            </a:r>
          </a:p>
          <a:p>
            <a:pPr marL="171450" indent="-171450">
              <a:buFont typeface="Arial" panose="020B0604020202020204" pitchFamily="34" charset="0"/>
              <a:buChar char="•"/>
            </a:pPr>
            <a:r>
              <a:rPr lang="nb-NO" dirty="0">
                <a:cs typeface="Arial" panose="020B0604020202020204"/>
              </a:rPr>
              <a:t>Permisjon fra mottaket: </a:t>
            </a:r>
            <a:r>
              <a:rPr lang="nb-NO" dirty="0">
                <a:cs typeface="Arial" panose="020B0604020202020204"/>
                <a:hlinkClick r:id="rId3"/>
              </a:rPr>
              <a:t>https://udi.no/har-sokt/beskyttelse-asyl/bor-i-vanlig-asylmottak/permisjon-fra-mottaket/ </a:t>
            </a:r>
          </a:p>
          <a:p>
            <a:pPr marL="171450" indent="-171450">
              <a:buFont typeface="Arial" panose="020B0604020202020204" pitchFamily="34" charset="0"/>
              <a:buChar char="•"/>
            </a:pPr>
            <a:r>
              <a:rPr lang="nb-NO" b="0" dirty="0">
                <a:cs typeface="Arial" panose="020B0604020202020204"/>
              </a:rPr>
              <a:t>Reisedokumenter: </a:t>
            </a:r>
            <a:r>
              <a:rPr lang="nb-NO" dirty="0">
                <a:hlinkClick r:id="rId4" tooltip="https://www.udi.no/ord-og-begreper/reisedokument-pass-utlendingspass-og-reisebevis-for-flyktninger/#:~:text=reisebevis%20for%20flyktningar)-,reisedokument%20(pass%2c%20id%2dkort%2c%20utlendingspass%20og%20reisebevis%20for,og%20er%20vanlegvis%20eit%20pass."/>
              </a:rPr>
              <a:t>https://www.udi.no/ord-og-begreper/reisedokument-pass-utlendingspass-og-reisebevis-for-flyktninger/#:~:text=reisebevis%20for%20flyktningar)-,Reisedokument%20(pass%2C%20ID%2Dkort%2C%20utlendingspass%20og%20reisebevis%20for,og%20er%20vanlegvis%20eit%20pass.</a:t>
            </a:r>
            <a:r>
              <a:rPr lang="nb-NO" b="0" dirty="0">
                <a:cs typeface="Arial" panose="020B0604020202020204"/>
              </a:rPr>
              <a:t> </a:t>
            </a:r>
          </a:p>
          <a:p>
            <a:pPr marL="0" indent="0">
              <a:buFont typeface="Arial" panose="020B0604020202020204" pitchFamily="34" charset="0"/>
              <a:buNone/>
            </a:pPr>
            <a:endParaRPr lang="nb-NO" dirty="0">
              <a:cs typeface="Arial" panose="020B0604020202020204"/>
              <a:hlinkClick r:id="rId3"/>
            </a:endParaRPr>
          </a:p>
          <a:p>
            <a:pPr marL="0" indent="0">
              <a:buFont typeface="Arial" panose="020B0604020202020204" pitchFamily="34" charset="0"/>
              <a:buNone/>
            </a:pPr>
            <a:endParaRPr lang="nb-NO" dirty="0">
              <a:cs typeface="Arial" panose="020B0604020202020204"/>
              <a:hlinkClick r:id="rId3"/>
            </a:endParaRPr>
          </a:p>
        </p:txBody>
      </p:sp>
    </p:spTree>
    <p:extLst>
      <p:ext uri="{BB962C8B-B14F-4D97-AF65-F5344CB8AC3E}">
        <p14:creationId xmlns:p14="http://schemas.microsoft.com/office/powerpoint/2010/main" val="3369360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a:t>Flytting mellom mottak</a:t>
            </a:r>
          </a:p>
          <a:p>
            <a:endParaRPr lang="nb-NO" sz="1200" b="1"/>
          </a:p>
          <a:p>
            <a:r>
              <a:rPr lang="nb-NO" sz="1200" b="1"/>
              <a:t>Støttetekst</a:t>
            </a:r>
            <a:endParaRPr lang="nb-NO" sz="1200" b="1">
              <a:cs typeface="Arial"/>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nb-NO"/>
              <a:t>Det er UDI som bestemmer hvilket asylmottak du skal bo på, men du kan søke om å flytte til et annet asylmottak hvis du oppfyller kriteriene for flytting. De som jobber på mottaket kan hjelpe deg med å sende en digital flyttesøknad til UDI. Hvis du ønsker å sende inn flyttesøknaden selv, kan du sende den på e-post eller i posten til UDIs regionkontor. </a:t>
            </a:r>
          </a:p>
          <a:p>
            <a:pPr marL="0" marR="0" lvl="0" indent="0" algn="l" defTabSz="1088776" rtl="0" eaLnBrk="1" fontAlgn="auto" latinLnBrk="0" hangingPunct="1">
              <a:lnSpc>
                <a:spcPct val="100000"/>
              </a:lnSpc>
              <a:spcBef>
                <a:spcPts val="0"/>
              </a:spcBef>
              <a:spcAft>
                <a:spcPts val="0"/>
              </a:spcAft>
              <a:buClrTx/>
              <a:buSzTx/>
              <a:buFontTx/>
              <a:buNone/>
              <a:tabLst/>
              <a:defRPr/>
            </a:pPr>
            <a:r>
              <a:rPr lang="nb-NO">
                <a:cs typeface="Arial"/>
              </a:rPr>
              <a:t>Hvis UDI godkjenner flyttesøknaden din, kan du flytte når det er ledig plass på det nye asylmottaket. </a:t>
            </a:r>
          </a:p>
          <a:p>
            <a:endParaRPr lang="nb-NO">
              <a:cs typeface="Arial"/>
            </a:endParaRPr>
          </a:p>
          <a:p>
            <a:r>
              <a:rPr lang="nb-NO"/>
              <a:t>Vi skal alltid ta hensyn til barnets beste.</a:t>
            </a:r>
            <a:endParaRPr lang="nb-NO">
              <a:cs typeface="Arial"/>
            </a:endParaRPr>
          </a:p>
          <a:p>
            <a:endParaRPr lang="nb-NO" sz="1200" b="0">
              <a:cs typeface="Arial"/>
            </a:endParaRPr>
          </a:p>
          <a:p>
            <a:endParaRPr lang="nb-NO">
              <a:cs typeface="Arial"/>
            </a:endParaRPr>
          </a:p>
          <a:p>
            <a:r>
              <a:rPr lang="nb-NO" b="1">
                <a:cs typeface="Arial"/>
              </a:rPr>
              <a:t>Kriterier for å flytte mellom asylmottak</a:t>
            </a:r>
          </a:p>
          <a:p>
            <a:r>
              <a:rPr lang="nb-NO" b="0">
                <a:cs typeface="Arial"/>
              </a:rPr>
              <a:t>Du kan søke om å flytte til et annet asylmottak hvis du</a:t>
            </a:r>
            <a:endParaRPr lang="nb-NO" b="0"/>
          </a:p>
          <a:p>
            <a:pPr marL="285750" indent="-285750">
              <a:buFont typeface="Arial" panose="020B0604020202020204" pitchFamily="34" charset="0"/>
              <a:buChar char="•"/>
            </a:pPr>
            <a:r>
              <a:rPr lang="nb-NO">
                <a:cs typeface="Arial"/>
              </a:rPr>
              <a:t>har ektefelle, barn, foreldre eller besteforeldre i, eller i nærheten av asylmottaket du søker flytting til.</a:t>
            </a:r>
          </a:p>
          <a:p>
            <a:pPr marL="285750" indent="-285750">
              <a:buFont typeface="Arial" panose="020B0604020202020204" pitchFamily="34" charset="0"/>
              <a:buChar char="•"/>
            </a:pPr>
            <a:r>
              <a:rPr lang="nb-NO">
                <a:cs typeface="Arial"/>
              </a:rPr>
              <a:t>vil bli samboer med en som bor i asylmottaket du vil flytte til. Du må dokumentere at det stemmer</a:t>
            </a:r>
            <a:r>
              <a:rPr lang="nb-NO"/>
              <a:t>.</a:t>
            </a:r>
            <a:endParaRPr lang="nb-NO">
              <a:cs typeface="Arial"/>
            </a:endParaRPr>
          </a:p>
          <a:p>
            <a:pPr marL="285750" marR="0" lvl="0" indent="-2857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cs typeface="Arial"/>
              </a:rPr>
              <a:t>trenger medisinsk spesialbehandling som krever at du flytter</a:t>
            </a:r>
            <a:r>
              <a:rPr lang="nb-NO"/>
              <a:t>. </a:t>
            </a:r>
            <a:r>
              <a:rPr lang="nb-NO">
                <a:cs typeface="Arial"/>
              </a:rPr>
              <a:t>Du må dokumentere at det stemmer</a:t>
            </a:r>
            <a:r>
              <a:rPr lang="nb-NO"/>
              <a:t>.</a:t>
            </a:r>
            <a:endParaRPr lang="nb-NO">
              <a:cs typeface="Arial"/>
            </a:endParaRPr>
          </a:p>
          <a:p>
            <a:pPr marL="285750" marR="0" lvl="0" indent="-2857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cs typeface="Arial"/>
              </a:rPr>
              <a:t>har tilbud om jobb eller utdanning som krever at du flytter. Du må dokumentere at det stemmer</a:t>
            </a:r>
            <a:r>
              <a:rPr lang="nb-NO"/>
              <a:t>.</a:t>
            </a:r>
            <a:endParaRPr lang="nb-NO">
              <a:cs typeface="Arial"/>
            </a:endParaRPr>
          </a:p>
          <a:p>
            <a:pPr marL="285750" indent="-285750">
              <a:buFont typeface="Arial" panose="020B0604020202020204" pitchFamily="34" charset="0"/>
              <a:buChar char="•"/>
            </a:pPr>
            <a:r>
              <a:rPr lang="nb-NO">
                <a:cs typeface="Arial"/>
              </a:rPr>
              <a:t>er både nasjonalt og språklig isolert. </a:t>
            </a:r>
          </a:p>
          <a:p>
            <a:pPr marL="285750" indent="-285750">
              <a:buFont typeface="Arial"/>
              <a:buChar char="•"/>
            </a:pPr>
            <a:endParaRPr lang="nb-NO">
              <a:cs typeface="Arial"/>
            </a:endParaRPr>
          </a:p>
          <a:p>
            <a:r>
              <a:rPr lang="nb-NO" b="1"/>
              <a:t>Flytting på initiativ fra UDI</a:t>
            </a:r>
            <a:endParaRPr lang="nb-NO" b="1">
              <a:cs typeface="Arial"/>
            </a:endParaRPr>
          </a:p>
          <a:p>
            <a:r>
              <a:rPr lang="nb-NO" i="0"/>
              <a:t>Regionkontoret kan flytte deg til et annet asylmottak</a:t>
            </a:r>
            <a:r>
              <a:rPr lang="nb-NO"/>
              <a:t> hvis</a:t>
            </a:r>
            <a:endParaRPr lang="nb-NO" i="0">
              <a:cs typeface="Arial"/>
            </a:endParaRPr>
          </a:p>
          <a:p>
            <a:pPr marL="171450" indent="-171450">
              <a:buFont typeface="Arial" panose="020B0604020202020204" pitchFamily="34" charset="0"/>
              <a:buChar char="•"/>
            </a:pPr>
            <a:r>
              <a:rPr lang="nb-NO" i="0"/>
              <a:t>mottaket får færre plasser </a:t>
            </a:r>
            <a:endParaRPr lang="nb-NO" i="0">
              <a:cs typeface="Arial"/>
            </a:endParaRPr>
          </a:p>
          <a:p>
            <a:pPr marL="171450" indent="-171450">
              <a:buFont typeface="Arial" panose="020B0604020202020204" pitchFamily="34" charset="0"/>
              <a:buChar char="•"/>
            </a:pPr>
            <a:r>
              <a:rPr lang="nb-NO" i="0"/>
              <a:t>mottaket skal stenge</a:t>
            </a:r>
            <a:endParaRPr lang="nb-NO" i="0">
              <a:cs typeface="Arial"/>
            </a:endParaRPr>
          </a:p>
          <a:p>
            <a:pPr marL="171450" indent="-171450">
              <a:buFont typeface="Arial" panose="020B0604020202020204" pitchFamily="34" charset="0"/>
              <a:buChar char="•"/>
            </a:pPr>
            <a:r>
              <a:rPr lang="nb-NO" i="0"/>
              <a:t>UDI trenger plassen av andre grunner </a:t>
            </a:r>
            <a:endParaRPr lang="nb-NO" i="0">
              <a:cs typeface="Arial"/>
            </a:endParaRPr>
          </a:p>
          <a:p>
            <a:pPr marL="171450" indent="-171450">
              <a:buFont typeface="Arial" panose="020B0604020202020204" pitchFamily="34" charset="0"/>
              <a:buChar char="•"/>
            </a:pPr>
            <a:r>
              <a:rPr lang="nb-NO" i="0"/>
              <a:t>du har vært involvert i konflikter, hærverk eller uro</a:t>
            </a:r>
            <a:endParaRPr lang="nb-NO" i="0">
              <a:cs typeface="Arial"/>
            </a:endParaRPr>
          </a:p>
          <a:p>
            <a:pPr marL="0" indent="0">
              <a:buFont typeface="Arial" panose="020B0604020202020204" pitchFamily="34" charset="0"/>
              <a:buNone/>
            </a:pPr>
            <a:r>
              <a:rPr lang="nb-NO" i="0"/>
              <a:t>Listen er ikke uttømmende.</a:t>
            </a:r>
            <a:endParaRPr lang="nb-NO" i="0">
              <a:cs typeface="Arial"/>
            </a:endParaRPr>
          </a:p>
          <a:p>
            <a:pPr marL="0" indent="0">
              <a:buFont typeface="Arial" panose="020B0604020202020204" pitchFamily="34" charset="0"/>
              <a:buNone/>
            </a:pPr>
            <a:endParaRPr lang="nb-NO" i="0">
              <a:cs typeface="Arial"/>
            </a:endParaRPr>
          </a:p>
          <a:p>
            <a:r>
              <a:rPr lang="nb-NO" i="0"/>
              <a:t>Hvis dette gjelder deg, skal du få anledning til å uttale deg. </a:t>
            </a:r>
          </a:p>
          <a:p>
            <a:r>
              <a:rPr lang="nb-NO" i="0"/>
              <a:t>UDI trenger ikke å begrunne vedtaket om flytting. </a:t>
            </a:r>
          </a:p>
          <a:p>
            <a:endParaRPr lang="nb-NO" i="1">
              <a:cs typeface="Arial"/>
            </a:endParaRPr>
          </a:p>
          <a:p>
            <a:r>
              <a:rPr lang="nb-NO" b="1">
                <a:cs typeface="Arial" panose="020B0604020202020204"/>
              </a:rPr>
              <a:t>Hvis du nekter å flytte</a:t>
            </a:r>
          </a:p>
          <a:p>
            <a:r>
              <a:rPr lang="nb-NO">
                <a:cs typeface="Arial"/>
              </a:rPr>
              <a:t>Hvis du nekter å flytte får du</a:t>
            </a:r>
          </a:p>
          <a:p>
            <a:pPr marL="171450" indent="-171450">
              <a:buFont typeface="Arial" panose="020B0604020202020204" pitchFamily="34" charset="0"/>
              <a:buChar char="•"/>
            </a:pPr>
            <a:r>
              <a:rPr lang="nb-NO">
                <a:cs typeface="Arial"/>
              </a:rPr>
              <a:t>et varsel med en tidsfrist for når du må ha flyttet ut</a:t>
            </a:r>
          </a:p>
          <a:p>
            <a:pPr marL="171450" indent="-171450">
              <a:buFont typeface="Arial" panose="020B0604020202020204" pitchFamily="34" charset="0"/>
              <a:buChar char="•"/>
            </a:pPr>
            <a:r>
              <a:rPr lang="nb-NO">
                <a:cs typeface="Arial"/>
              </a:rPr>
              <a:t>et varsel om at basisutbetalingen din blir stoppet</a:t>
            </a:r>
          </a:p>
          <a:p>
            <a:pPr marL="171450" indent="-171450">
              <a:buFont typeface="Arial" panose="020B0604020202020204" pitchFamily="34" charset="0"/>
              <a:buChar char="•"/>
            </a:pPr>
            <a:r>
              <a:rPr lang="nb-NO">
                <a:cs typeface="Arial"/>
              </a:rPr>
              <a:t>et vedtak om at du mister mottaksplassen</a:t>
            </a:r>
          </a:p>
          <a:p>
            <a:pPr marL="285750" indent="-285750">
              <a:buFont typeface="Arial"/>
              <a:buChar char="•"/>
            </a:pPr>
            <a:endParaRPr lang="nb-NO">
              <a:cs typeface="Arial"/>
            </a:endParaRPr>
          </a:p>
          <a:p>
            <a:r>
              <a:rPr lang="nb-NO">
                <a:cs typeface="Arial"/>
              </a:rPr>
              <a:t>Hvis du nekter å flytte etter dette, vil politiet flytte deg ut.</a:t>
            </a:r>
          </a:p>
          <a:p>
            <a:endParaRPr lang="nb-NO" i="1">
              <a:cs typeface="Arial"/>
            </a:endParaRPr>
          </a:p>
          <a:p>
            <a:r>
              <a:rPr lang="nb-NO" b="1"/>
              <a:t>Klage på vedtak</a:t>
            </a:r>
            <a:endParaRPr lang="nb-NO"/>
          </a:p>
          <a:p>
            <a:r>
              <a:rPr lang="nb-NO"/>
              <a:t>Du kan ikke klage til UDI på vedtaket om flytting.</a:t>
            </a:r>
            <a:endParaRPr lang="nb-NO" sz="1200" b="0"/>
          </a:p>
          <a:p>
            <a:endParaRPr lang="nb-NO" sz="1200" b="0"/>
          </a:p>
          <a:p>
            <a:r>
              <a:rPr lang="nb-NO" sz="1200" b="1"/>
              <a:t>Forslag til metode</a:t>
            </a:r>
            <a:endParaRPr lang="nb-NO" sz="1200" b="1">
              <a:cs typeface="Arial"/>
            </a:endParaRPr>
          </a:p>
          <a:p>
            <a:r>
              <a:rPr lang="nb-NO"/>
              <a:t>Fortell beboerne hvem som kan hjelpe dem med å sende inn en søknad om flytting.</a:t>
            </a:r>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b="0">
                <a:cs typeface="Arial"/>
              </a:rPr>
              <a:t>Vis beboerne hvor de finner mer informasjon på udi.no.</a:t>
            </a:r>
            <a:endParaRPr lang="nb-NO"/>
          </a:p>
          <a:p>
            <a:endParaRPr lang="nb-NO">
              <a:cs typeface="Arial"/>
            </a:endParaRPr>
          </a:p>
          <a:p>
            <a:r>
              <a:rPr lang="nb-NO" b="1">
                <a:cs typeface="Arial"/>
              </a:rPr>
              <a:t>Les mer her</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a:cs typeface="Arial"/>
              </a:rPr>
              <a:t>Bo i eller flytte fra mottak: </a:t>
            </a:r>
            <a:r>
              <a:rPr lang="nb-NO" sz="1200" b="0">
                <a:cs typeface="Arial"/>
                <a:hlinkClick r:id="rId3"/>
              </a:rPr>
              <a:t>https://udi.no/har-sokt/beskyttelse-asyl/bor-i-vanlig-asylmottak/onsker-a-bo-i-et-mottak/</a:t>
            </a:r>
          </a:p>
          <a:p>
            <a:endParaRPr lang="nb-NO">
              <a:cs typeface="Arial"/>
            </a:endParaRPr>
          </a:p>
          <a:p>
            <a:endParaRPr lang="nb-NO">
              <a:cs typeface="Arial"/>
            </a:endParaRPr>
          </a:p>
        </p:txBody>
      </p:sp>
    </p:spTree>
    <p:extLst>
      <p:ext uri="{BB962C8B-B14F-4D97-AF65-F5344CB8AC3E}">
        <p14:creationId xmlns:p14="http://schemas.microsoft.com/office/powerpoint/2010/main" val="18697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400" b="1"/>
              <a:t>Beboermedvirkning og aktivisering</a:t>
            </a:r>
          </a:p>
          <a:p>
            <a:pPr marL="0" indent="0">
              <a:buFont typeface="Arial" panose="020B0604020202020204" pitchFamily="34" charset="0"/>
              <a:buNone/>
            </a:pPr>
            <a:endParaRPr lang="nb-NO" sz="1200" b="1"/>
          </a:p>
          <a:p>
            <a:pPr marL="0" indent="0">
              <a:buFont typeface="Arial" panose="020B0604020202020204" pitchFamily="34" charset="0"/>
              <a:buNone/>
            </a:pPr>
            <a:r>
              <a:rPr lang="nb-NO" sz="1200" b="1"/>
              <a:t>Støttetekst</a:t>
            </a:r>
            <a:endParaRPr lang="nb-NO">
              <a:cs typeface="Arial" panose="020B0604020202020204"/>
            </a:endParaRPr>
          </a:p>
          <a:p>
            <a:r>
              <a:rPr lang="nb-NO">
                <a:cs typeface="Arial" panose="020B0604020202020204"/>
              </a:rPr>
              <a:t>Det norske samfunnet forventer at du deltar på dugnader, fritidsaktiviteter med barna dine, sosiale møter med kollegaer, tar initiativ til å endre ting du tenker kan gjøres bedre til det beste for alle og at du sier det du mener.</a:t>
            </a:r>
          </a:p>
          <a:p>
            <a:endParaRPr lang="nb-NO">
              <a:cs typeface="Arial" panose="020B0604020202020204"/>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nb-NO">
                <a:cs typeface="Arial" panose="020B0604020202020204"/>
              </a:rPr>
              <a:t>Alle asylmottak skal ha et samarbeidsråd. Rådet består av beboere som er valgt av beboerne selv, og en ansatt ved mottaket. Minst en plass skal være for kvinner, og rådet bør bestå av ulike språkgrupper. </a:t>
            </a:r>
          </a:p>
          <a:p>
            <a:pPr marL="0" marR="0" lvl="0" indent="0" algn="l" defTabSz="1088776" rtl="0" eaLnBrk="1" fontAlgn="auto" latinLnBrk="0" hangingPunct="1">
              <a:lnSpc>
                <a:spcPct val="100000"/>
              </a:lnSpc>
              <a:spcBef>
                <a:spcPts val="0"/>
              </a:spcBef>
              <a:spcAft>
                <a:spcPts val="0"/>
              </a:spcAft>
              <a:buClrTx/>
              <a:buSzTx/>
              <a:buFontTx/>
              <a:buNone/>
              <a:tabLst/>
              <a:defRPr/>
            </a:pPr>
            <a:r>
              <a:rPr lang="nb-NO">
                <a:cs typeface="Arial" panose="020B0604020202020204"/>
              </a:rPr>
              <a:t>Samarbeidsrådet kan være med å si noe om saker som gjelder alle beboere, for eksempel ønsker om aktiviteter, utflukter, husregler og forbedringsområder. </a:t>
            </a:r>
          </a:p>
          <a:p>
            <a:pPr marL="0" marR="0" lvl="0" indent="0" algn="l" defTabSz="1088776" rtl="0" eaLnBrk="1" fontAlgn="auto" latinLnBrk="0" hangingPunct="1">
              <a:lnSpc>
                <a:spcPct val="100000"/>
              </a:lnSpc>
              <a:spcBef>
                <a:spcPts val="0"/>
              </a:spcBef>
              <a:spcAft>
                <a:spcPts val="0"/>
              </a:spcAft>
              <a:buClrTx/>
              <a:buSzTx/>
              <a:buFontTx/>
              <a:buNone/>
              <a:tabLst/>
              <a:defRPr/>
            </a:pPr>
            <a:r>
              <a:rPr lang="nb-NO">
                <a:cs typeface="Arial" panose="020B0604020202020204"/>
              </a:rPr>
              <a:t>Samarbeidsrådet har en egen pengesum de disponerer. Den mottaksansatte har ikke stemmerett i rådet.</a:t>
            </a:r>
          </a:p>
          <a:p>
            <a:pPr marL="0" marR="0" lvl="0" indent="0" algn="l" defTabSz="1088776" rtl="0" eaLnBrk="1" fontAlgn="auto" latinLnBrk="0" hangingPunct="1">
              <a:lnSpc>
                <a:spcPct val="100000"/>
              </a:lnSpc>
              <a:spcBef>
                <a:spcPts val="0"/>
              </a:spcBef>
              <a:spcAft>
                <a:spcPts val="0"/>
              </a:spcAft>
              <a:buClrTx/>
              <a:buSzTx/>
              <a:buFontTx/>
              <a:buNone/>
              <a:tabLst/>
              <a:defRPr/>
            </a:pPr>
            <a:r>
              <a:rPr lang="nb-NO">
                <a:cs typeface="Arial" panose="020B0604020202020204"/>
              </a:rPr>
              <a:t>Beboerne i samarbeidsrådet kan også velge å ha møter uten at ansatte er til stede. Da kalles det et </a:t>
            </a:r>
            <a:r>
              <a:rPr lang="nb-NO">
                <a:cs typeface="+mn-lt"/>
              </a:rPr>
              <a:t>beboerråd.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sz="1200" b="0">
              <a:cs typeface="Arial" panose="020B0604020202020204"/>
            </a:endParaRPr>
          </a:p>
          <a:p>
            <a:r>
              <a:rPr lang="nb-NO" sz="1200" b="1"/>
              <a:t>Asylmottaket skal </a:t>
            </a:r>
            <a:r>
              <a:rPr lang="nb-NO" b="1"/>
              <a:t>legge til rette for  </a:t>
            </a:r>
            <a:endParaRPr lang="nb-NO" b="1">
              <a:cs typeface="Arial" panose="020B0604020202020204"/>
            </a:endParaRPr>
          </a:p>
          <a:p>
            <a:pPr marL="171450" indent="-171450">
              <a:buFont typeface="Arial" panose="020B0604020202020204" pitchFamily="34" charset="0"/>
              <a:buChar char="•"/>
            </a:pPr>
            <a:r>
              <a:rPr lang="nb-NO"/>
              <a:t>at du kan</a:t>
            </a:r>
            <a:r>
              <a:rPr lang="nb-NO" sz="1200" b="0"/>
              <a:t> delta i fritidsaktiviteter</a:t>
            </a:r>
            <a:r>
              <a:rPr lang="nb-NO"/>
              <a:t>, både i</a:t>
            </a:r>
            <a:r>
              <a:rPr lang="nb-NO" sz="1200" b="0"/>
              <a:t> og utenfor asylmottaket, </a:t>
            </a:r>
            <a:r>
              <a:rPr lang="nb-NO"/>
              <a:t>som passer til din aldersgruppe</a:t>
            </a:r>
            <a:r>
              <a:rPr lang="nb-NO" sz="1200" b="0"/>
              <a:t> . Det </a:t>
            </a:r>
            <a:r>
              <a:rPr lang="nb-NO"/>
              <a:t>gjelder også i skolens ferier.</a:t>
            </a:r>
            <a:endParaRPr lang="nb-NO">
              <a:cs typeface="Arial"/>
            </a:endParaRPr>
          </a:p>
          <a:p>
            <a:pPr marL="171450" indent="-171450">
              <a:buFont typeface="Arial" panose="020B0604020202020204" pitchFamily="34" charset="0"/>
              <a:buChar char="•"/>
            </a:pPr>
            <a:r>
              <a:rPr lang="nb-NO">
                <a:cs typeface="+mn-lt"/>
              </a:rPr>
              <a:t>at du som foresatt kan være med å planlegge fritidstilbudet for barn og ungdom</a:t>
            </a:r>
          </a:p>
          <a:p>
            <a:pPr marL="171450" indent="-171450">
              <a:buFont typeface="Arial" panose="020B0604020202020204" pitchFamily="34" charset="0"/>
              <a:buChar char="•"/>
            </a:pPr>
            <a:r>
              <a:rPr lang="nb-NO">
                <a:cs typeface="+mn-lt"/>
              </a:rPr>
              <a:t>et variert og tilrettelagt aktivitetsprogram, som ulike fysiske aktiviteter, hobbyaktiviteter og fellesarrangementer</a:t>
            </a:r>
          </a:p>
          <a:p>
            <a:pPr marL="171450" indent="-171450">
              <a:buFont typeface="Arial" panose="020B0604020202020204" pitchFamily="34" charset="0"/>
              <a:buChar char="•"/>
            </a:pPr>
            <a:r>
              <a:rPr lang="nb-NO">
                <a:cs typeface="+mn-lt"/>
              </a:rPr>
              <a:t>en egen kvinnegruppe</a:t>
            </a:r>
          </a:p>
          <a:p>
            <a:pPr marL="285750" indent="-285750">
              <a:buFont typeface="Arial"/>
              <a:buChar char="•"/>
            </a:pPr>
            <a:endParaRPr lang="nb-NO">
              <a:cs typeface="+mn-lt"/>
            </a:endParaRPr>
          </a:p>
          <a:p>
            <a:r>
              <a:rPr lang="nb-NO">
                <a:cs typeface="+mn-lt"/>
              </a:rPr>
              <a:t>Deltakelsen skal være frivillig. </a:t>
            </a:r>
          </a:p>
          <a:p>
            <a:endParaRPr lang="nb-NO" sz="1200" b="1"/>
          </a:p>
          <a:p>
            <a:pPr marL="0" indent="0">
              <a:buFont typeface="Arial" panose="020B0604020202020204" pitchFamily="34" charset="0"/>
              <a:buNone/>
            </a:pPr>
            <a:r>
              <a:rPr lang="nb-NO" sz="1200" b="1"/>
              <a:t>Til deg som holder presentasjonen</a:t>
            </a:r>
            <a:endParaRPr lang="nb-NO" sz="1200" b="1">
              <a:cs typeface="Arial"/>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nb-NO">
                <a:cs typeface="Arial"/>
              </a:rPr>
              <a:t>Noen har samarbeidsråd og noen har beboerråd. Tilpass innholdet til hva det heter på deres mottak. </a:t>
            </a:r>
          </a:p>
          <a:p>
            <a:r>
              <a:rPr lang="nb-NO">
                <a:cs typeface="Arial"/>
              </a:rPr>
              <a:t>Du kan lese mer om samarbeidsråd eller beboerråd i Krav til ordinære plasser. </a:t>
            </a:r>
          </a:p>
          <a:p>
            <a:r>
              <a:rPr lang="nb-NO">
                <a:cs typeface="Arial"/>
              </a:rPr>
              <a:t>Hvert år ber UDI om en tilbakemelding fra samarbeidsrådet for å sikre at alle beboere får det tilbudet de har krav på. </a:t>
            </a:r>
          </a:p>
          <a:p>
            <a:endParaRPr lang="nb-NO"/>
          </a:p>
          <a:p>
            <a:pPr marL="0" indent="0">
              <a:buFont typeface="Arial" panose="020B0604020202020204" pitchFamily="34" charset="0"/>
              <a:buNone/>
            </a:pPr>
            <a:r>
              <a:rPr lang="nb-NO" sz="1200" b="1"/>
              <a:t>Forslag til metode</a:t>
            </a:r>
            <a:endParaRPr lang="nb-NO" sz="1200" b="1">
              <a:cs typeface="Arial"/>
            </a:endParaRPr>
          </a:p>
          <a:p>
            <a:r>
              <a:rPr lang="nb-NO" sz="1400">
                <a:cs typeface="Arial"/>
              </a:rPr>
              <a:t>Snakk om</a:t>
            </a:r>
            <a:endParaRPr lang="nb-NO" sz="1400"/>
          </a:p>
          <a:p>
            <a:pPr marL="171450" indent="-171450">
              <a:buFont typeface="Arial" panose="020B0604020202020204" pitchFamily="34" charset="0"/>
              <a:buChar char="•"/>
            </a:pPr>
            <a:r>
              <a:rPr lang="nb-NO" sz="1200">
                <a:cs typeface="Arial" panose="020B0604020202020204"/>
              </a:rPr>
              <a:t>demokratiske prosesser</a:t>
            </a:r>
          </a:p>
          <a:p>
            <a:pPr marL="171450" indent="-171450">
              <a:buFont typeface="Arial" panose="020B0604020202020204" pitchFamily="34" charset="0"/>
              <a:buChar char="•"/>
            </a:pPr>
            <a:r>
              <a:rPr lang="nb-NO" sz="1200">
                <a:cs typeface="Arial" panose="020B0604020202020204"/>
              </a:rPr>
              <a:t>at deltakelse på aktiviteter er bra for den psykiske helsen og kan gjøre hverdagen på asylmottaket lettere</a:t>
            </a:r>
          </a:p>
          <a:p>
            <a:pPr marL="171450" indent="-171450">
              <a:buFont typeface="Arial" panose="020B0604020202020204" pitchFamily="34" charset="0"/>
              <a:buChar char="•"/>
            </a:pPr>
            <a:r>
              <a:rPr lang="nb-NO" sz="1200">
                <a:cs typeface="Arial" panose="020B0604020202020204"/>
              </a:rPr>
              <a:t>at selv om det er frivillig å delta på aktiviteter, så er det viktig å møte opp når de har meldt seg på (bindende påmelding)</a:t>
            </a:r>
          </a:p>
          <a:p>
            <a:pPr marL="171450" indent="-171450">
              <a:buFont typeface="Arial" panose="020B0604020202020204" pitchFamily="34" charset="0"/>
              <a:buChar char="•"/>
            </a:pPr>
            <a:r>
              <a:rPr lang="nb-NO" sz="1200">
                <a:cs typeface="Arial" panose="020B0604020202020204"/>
              </a:rPr>
              <a:t>at det er viktig at alle språkgrupper er representert fordi alle stemmer er like verdifulle</a:t>
            </a:r>
          </a:p>
          <a:p>
            <a:pPr marL="285750" indent="-285750">
              <a:buFont typeface="Arial"/>
              <a:buChar char="•"/>
            </a:pPr>
            <a:endParaRPr lang="nb-NO" sz="1400">
              <a:cs typeface="Arial" panose="020B0604020202020204"/>
            </a:endParaRPr>
          </a:p>
          <a:p>
            <a:pPr marL="0" indent="0">
              <a:buFont typeface="Arial"/>
              <a:buNone/>
            </a:pPr>
            <a:r>
              <a:rPr lang="nb-NO" sz="1400" b="1">
                <a:cs typeface="Arial" panose="020B0604020202020204"/>
              </a:rPr>
              <a:t>Les mer her</a:t>
            </a:r>
          </a:p>
          <a:p>
            <a:pPr marL="285750" marR="0" lvl="0" indent="-285750" algn="l" defTabSz="1088776" rtl="0" eaLnBrk="1" fontAlgn="auto" latinLnBrk="0" hangingPunct="1">
              <a:lnSpc>
                <a:spcPct val="100000"/>
              </a:lnSpc>
              <a:spcBef>
                <a:spcPts val="0"/>
              </a:spcBef>
              <a:spcAft>
                <a:spcPts val="0"/>
              </a:spcAft>
              <a:buClrTx/>
              <a:buSzTx/>
              <a:buFont typeface="Arial"/>
              <a:buChar char="•"/>
              <a:tabLst/>
              <a:defRPr/>
            </a:pPr>
            <a:r>
              <a:rPr lang="nb-NO" sz="1400">
                <a:cs typeface="Arial" panose="020B0604020202020204"/>
              </a:rPr>
              <a:t>Krav til ordinære plasser: </a:t>
            </a:r>
            <a:r>
              <a:rPr lang="nb-NO" sz="1400" u="sng">
                <a:solidFill>
                  <a:srgbClr val="0070C0"/>
                </a:solidFill>
                <a:cs typeface="Arial"/>
              </a:rPr>
              <a:t>https://www.udi.no/globalassets/asylmottak/informasjon-om-asylmottak/krav-til-ordinare-plasser-01.05.2019.pdf  </a:t>
            </a:r>
          </a:p>
          <a:p>
            <a:pPr marL="285750" indent="-285750">
              <a:buFont typeface="Arial"/>
              <a:buChar char="•"/>
            </a:pPr>
            <a:endParaRPr lang="nb-NO" sz="1400">
              <a:cs typeface="Arial" panose="020B0604020202020204"/>
            </a:endParaRPr>
          </a:p>
          <a:p>
            <a:endParaRPr lang="nb-NO" sz="1400">
              <a:cs typeface="Arial" panose="020B0604020202020204"/>
            </a:endParaRPr>
          </a:p>
          <a:p>
            <a:pPr marL="171450" indent="-171450">
              <a:buFont typeface="Arial" panose="020B0604020202020204" pitchFamily="34" charset="0"/>
              <a:buChar char="•"/>
            </a:pPr>
            <a:endParaRPr lang="nb-NO">
              <a:cs typeface="Arial" panose="020B0604020202020204"/>
            </a:endParaRPr>
          </a:p>
          <a:p>
            <a:pPr marL="171450" indent="-171450">
              <a:buFont typeface="Arial" panose="020B0604020202020204" pitchFamily="34" charset="0"/>
              <a:buChar char="•"/>
            </a:pPr>
            <a:endParaRPr lang="nb-NO"/>
          </a:p>
          <a:p>
            <a:pPr marL="171450" indent="-171450">
              <a:buFont typeface="Arial" panose="020B0604020202020204" pitchFamily="34" charset="0"/>
              <a:buChar char="•"/>
            </a:pPr>
            <a:endParaRPr lang="nb-NO">
              <a:cs typeface="Arial" panose="020B0604020202020204"/>
            </a:endParaRPr>
          </a:p>
          <a:p>
            <a:endParaRPr lang="nb-NO">
              <a:cs typeface="Arial" panose="020B0604020202020204"/>
            </a:endParaRPr>
          </a:p>
        </p:txBody>
      </p:sp>
    </p:spTree>
    <p:extLst>
      <p:ext uri="{BB962C8B-B14F-4D97-AF65-F5344CB8AC3E}">
        <p14:creationId xmlns:p14="http://schemas.microsoft.com/office/powerpoint/2010/main" val="306785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Støttetekst</a:t>
            </a:r>
          </a:p>
          <a:p>
            <a:r>
              <a:rPr lang="nb-NO" b="0"/>
              <a:t>Vi er ferdige med temaet om å bo på mottak. </a:t>
            </a:r>
          </a:p>
          <a:p>
            <a:endParaRPr lang="nb-NO" b="0"/>
          </a:p>
          <a:p>
            <a:r>
              <a:rPr lang="nb-NO" b="0"/>
              <a:t>Er det er noe du ikke har forstått, eller som du vil vite mer om, kan du </a:t>
            </a:r>
            <a:r>
              <a:rPr lang="nb-NO"/>
              <a:t>spørre </a:t>
            </a:r>
            <a:r>
              <a:rPr lang="nb-NO" b="0"/>
              <a:t>oss som jobber på mottaket.</a:t>
            </a:r>
            <a:r>
              <a:rPr lang="nb-NO"/>
              <a:t> </a:t>
            </a:r>
            <a:endParaRPr lang="nb-NO" b="0">
              <a:cs typeface="Arial"/>
            </a:endParaRPr>
          </a:p>
        </p:txBody>
      </p:sp>
    </p:spTree>
    <p:extLst>
      <p:ext uri="{BB962C8B-B14F-4D97-AF65-F5344CB8AC3E}">
        <p14:creationId xmlns:p14="http://schemas.microsoft.com/office/powerpoint/2010/main" val="158175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a:prstGeom prst="rect">
            <a:avLst/>
          </a:prstGeom>
        </p:spPr>
      </p:sp>
      <p:sp>
        <p:nvSpPr>
          <p:cNvPr id="3" name="Plassholder for notater 2"/>
          <p:cNvSpPr>
            <a:spLocks noGrp="1"/>
          </p:cNvSpPr>
          <p:nvPr>
            <p:ph type="body" idx="1"/>
          </p:nvPr>
        </p:nvSpPr>
        <p:spPr/>
        <p:txBody>
          <a:bodyPr/>
          <a:lstStyle/>
          <a:p>
            <a:r>
              <a:rPr lang="nb-NO" b="1" dirty="0"/>
              <a:t>Temaene</a:t>
            </a:r>
          </a:p>
          <a:p>
            <a:endParaRPr lang="nb-NO" b="1" dirty="0"/>
          </a:p>
          <a:p>
            <a:r>
              <a:rPr lang="nb-NO" b="1" dirty="0"/>
              <a:t>Støttetekst​</a:t>
            </a:r>
            <a:endParaRPr lang="nb-NO" b="0" dirty="0"/>
          </a:p>
          <a:p>
            <a:r>
              <a:rPr lang="nb-NO" b="0" dirty="0"/>
              <a:t>Alle som bor i asylmottak får informasjon om de første ni temaene i informasjonsprogrammet. Etter det får dere informasjon om opphold eller retur, avhengig av om dere får opphold eller avslag på søknaden om beskyttelse. </a:t>
            </a:r>
            <a:endParaRPr lang="nb-NO" b="0" dirty="0">
              <a:cs typeface="Arial"/>
            </a:endParaRPr>
          </a:p>
          <a:p>
            <a:endParaRPr lang="nb-NO" b="0" dirty="0"/>
          </a:p>
          <a:p>
            <a:r>
              <a:rPr lang="nb-NO" b="0" dirty="0"/>
              <a:t>Nå begynner vi på tema 2, som er livet på mottaket. </a:t>
            </a:r>
            <a:endParaRPr lang="nb-NO" b="0" dirty="0">
              <a:cs typeface="Arial"/>
            </a:endParaRPr>
          </a:p>
          <a:p>
            <a:endParaRPr lang="nb-NO" b="0" dirty="0"/>
          </a:p>
          <a:p>
            <a:r>
              <a:rPr lang="nb-NO" b="1" dirty="0"/>
              <a:t>Vi skal snakke om</a:t>
            </a:r>
            <a:endParaRPr lang="nb-NO" b="1" dirty="0">
              <a:cs typeface="Arial"/>
            </a:endParaRPr>
          </a:p>
          <a:p>
            <a:pPr marL="171450" indent="-171450">
              <a:buFont typeface="Arial" panose="020B0604020202020204" pitchFamily="34" charset="0"/>
              <a:buChar char="•"/>
            </a:pPr>
            <a:r>
              <a:rPr lang="nb-NO" b="0" dirty="0"/>
              <a:t>å bo i mottak, inkludert renhold, klesvask, søppelhåndtering </a:t>
            </a:r>
            <a:r>
              <a:rPr lang="nb-NO" dirty="0">
                <a:solidFill>
                  <a:schemeClr val="tx1"/>
                </a:solidFill>
              </a:rPr>
              <a:t>og</a:t>
            </a:r>
            <a:r>
              <a:rPr lang="nb-NO" dirty="0"/>
              <a:t> </a:t>
            </a:r>
            <a:r>
              <a:rPr lang="nb-NO" b="0" dirty="0"/>
              <a:t>inneklima</a:t>
            </a:r>
            <a:endParaRPr lang="nb-NO" b="0" dirty="0">
              <a:cs typeface="Arial"/>
            </a:endParaRPr>
          </a:p>
          <a:p>
            <a:pPr marL="171450" indent="-171450">
              <a:buFont typeface="Arial" panose="020B0604020202020204" pitchFamily="34" charset="0"/>
              <a:buChar char="•"/>
            </a:pPr>
            <a:r>
              <a:rPr lang="nb-NO" b="0" dirty="0"/>
              <a:t>Økonomi og basisbeløp</a:t>
            </a:r>
          </a:p>
          <a:p>
            <a:pPr marL="171450" indent="-171450">
              <a:buFont typeface="Arial" panose="020B0604020202020204" pitchFamily="34" charset="0"/>
              <a:buChar char="•"/>
            </a:pPr>
            <a:r>
              <a:rPr lang="nb-NO" b="0" dirty="0"/>
              <a:t>flytting og permisjon</a:t>
            </a:r>
            <a:endParaRPr lang="nb-NO" b="0" dirty="0">
              <a:cs typeface="Arial"/>
            </a:endParaRPr>
          </a:p>
          <a:p>
            <a:pPr marL="171450" indent="-171450">
              <a:buFont typeface="Arial" panose="020B0604020202020204" pitchFamily="34" charset="0"/>
              <a:buChar char="•"/>
            </a:pPr>
            <a:r>
              <a:rPr lang="nb-NO" b="0" dirty="0"/>
              <a:t>brannsikkerhet</a:t>
            </a:r>
            <a:endParaRPr lang="nb-NO" b="0" dirty="0">
              <a:cs typeface="Arial"/>
            </a:endParaRPr>
          </a:p>
          <a:p>
            <a:pPr marL="171450" indent="-171450">
              <a:buFont typeface="Arial" panose="020B0604020202020204" pitchFamily="34" charset="0"/>
              <a:buChar char="•"/>
            </a:pPr>
            <a:r>
              <a:rPr lang="nb-NO" b="0" dirty="0"/>
              <a:t>beboermedvirkning og deltagelse på aktiviteter</a:t>
            </a:r>
            <a:endParaRPr lang="nb-NO" b="0" dirty="0">
              <a:cs typeface="Arial"/>
            </a:endParaRPr>
          </a:p>
          <a:p>
            <a:endParaRPr lang="nb-NO" b="0" dirty="0"/>
          </a:p>
          <a:p>
            <a:r>
              <a:rPr lang="nb-NO" sz="1400" b="0" i="0" u="none" strike="noStrike" kern="1200" dirty="0">
                <a:solidFill>
                  <a:schemeClr val="tx1"/>
                </a:solidFill>
                <a:effectLst/>
                <a:latin typeface="+mn-lt"/>
                <a:ea typeface="+mn-ea"/>
                <a:cs typeface="+mn-cs"/>
              </a:rPr>
              <a:t>Hvis det er noe du ikke forstår eller lurer på underveis, kan du spørre.</a:t>
            </a:r>
            <a:endParaRPr lang="nb-NO" sz="1400" b="0" i="0" u="none" strike="noStrike" kern="1200" dirty="0">
              <a:solidFill>
                <a:schemeClr val="tx1"/>
              </a:solidFill>
              <a:effectLst/>
              <a:latin typeface="+mn-lt"/>
              <a:cs typeface="Arial"/>
            </a:endParaRPr>
          </a:p>
          <a:p>
            <a:r>
              <a:rPr lang="nb-NO" b="1" dirty="0"/>
              <a:t>​</a:t>
            </a:r>
            <a:endParaRPr lang="nb-NO" b="1" dirty="0">
              <a:cs typeface="Arial"/>
            </a:endParaRPr>
          </a:p>
          <a:p>
            <a:r>
              <a:rPr lang="nb-NO" b="1" dirty="0"/>
              <a:t>Til deg som holder presentasjonen ​</a:t>
            </a:r>
            <a:endParaRPr lang="nb-NO" b="1" dirty="0">
              <a:cs typeface="Arial"/>
            </a:endParaRPr>
          </a:p>
          <a:p>
            <a:r>
              <a:rPr lang="nb-NO" b="0" dirty="0"/>
              <a:t>Modulene i informasjonsprogrammet er: </a:t>
            </a:r>
            <a:endParaRPr lang="nb-NO" b="0" dirty="0">
              <a:cs typeface="Arial"/>
            </a:endParaRPr>
          </a:p>
          <a:p>
            <a:pPr marL="228600" indent="-228600">
              <a:buFont typeface="Arial" panose="020B0604020202020204" pitchFamily="34" charset="0"/>
              <a:buAutoNum type="arabicPeriod"/>
            </a:pPr>
            <a:r>
              <a:rPr lang="nb-NO" b="0" dirty="0"/>
              <a:t>Velkomstinformasjon </a:t>
            </a:r>
            <a:endParaRPr lang="nb-NO" b="0" dirty="0">
              <a:cs typeface="Arial"/>
            </a:endParaRPr>
          </a:p>
          <a:p>
            <a:pPr marL="228600" indent="-228600">
              <a:buFont typeface="Arial" panose="020B0604020202020204" pitchFamily="34" charset="0"/>
              <a:buAutoNum type="arabicPeriod"/>
            </a:pPr>
            <a:r>
              <a:rPr lang="nb-NO" b="0" dirty="0"/>
              <a:t>Livet på mottaket </a:t>
            </a:r>
            <a:endParaRPr lang="nb-NO" b="0" dirty="0">
              <a:cs typeface="Arial"/>
            </a:endParaRPr>
          </a:p>
          <a:p>
            <a:pPr marL="228600" indent="-228600">
              <a:buFont typeface="Arial" panose="020B0604020202020204" pitchFamily="34" charset="0"/>
              <a:buAutoNum type="arabicPeriod"/>
            </a:pPr>
            <a:r>
              <a:rPr lang="nb-NO" b="0" dirty="0"/>
              <a:t>Asylprosessen</a:t>
            </a:r>
            <a:endParaRPr lang="nb-NO" b="0" dirty="0">
              <a:cs typeface="Arial"/>
            </a:endParaRPr>
          </a:p>
          <a:p>
            <a:pPr marL="228600" indent="-228600">
              <a:buFont typeface="+mj-lt"/>
              <a:buAutoNum type="arabicPeriod"/>
            </a:pPr>
            <a:r>
              <a:rPr lang="nb-NO" b="0" dirty="0"/>
              <a:t>Identitet, moral og seksuell trakassering </a:t>
            </a:r>
            <a:endParaRPr lang="nb-NO" b="0" dirty="0">
              <a:cs typeface="Arial"/>
            </a:endParaRPr>
          </a:p>
          <a:p>
            <a:pPr marL="228600" indent="-228600">
              <a:buFont typeface="+mj-lt"/>
              <a:buAutoNum type="arabicPeriod"/>
            </a:pPr>
            <a:r>
              <a:rPr lang="nb-NO" b="0" dirty="0"/>
              <a:t>Familiemønstre og samlivsformer</a:t>
            </a:r>
            <a:endParaRPr lang="nb-NO" b="0" dirty="0">
              <a:cs typeface="Arial"/>
            </a:endParaRPr>
          </a:p>
          <a:p>
            <a:pPr marL="228600" indent="-228600">
              <a:buFont typeface="+mj-lt"/>
              <a:buAutoNum type="arabicPeriod"/>
            </a:pPr>
            <a:r>
              <a:rPr lang="nb-NO" b="0" dirty="0"/>
              <a:t>Foreldre og barn </a:t>
            </a:r>
            <a:endParaRPr lang="nb-NO" b="0" dirty="0">
              <a:cs typeface="Arial"/>
            </a:endParaRPr>
          </a:p>
          <a:p>
            <a:pPr marL="228600" indent="-228600">
              <a:buFont typeface="+mj-lt"/>
              <a:buAutoNum type="arabicPeriod"/>
            </a:pPr>
            <a:r>
              <a:rPr lang="nb-NO" b="0" dirty="0"/>
              <a:t>Helse</a:t>
            </a:r>
            <a:endParaRPr lang="nb-NO" b="0" dirty="0">
              <a:cs typeface="Arial"/>
            </a:endParaRPr>
          </a:p>
          <a:p>
            <a:pPr marL="228600" indent="-228600">
              <a:buFont typeface="+mj-lt"/>
              <a:buAutoNum type="arabicPeriod"/>
            </a:pPr>
            <a:r>
              <a:rPr lang="nb-NO" b="0" dirty="0"/>
              <a:t>Samfunnsforhold, normer og verdier </a:t>
            </a:r>
            <a:endParaRPr lang="nb-NO" b="0" dirty="0">
              <a:cs typeface="Arial"/>
            </a:endParaRPr>
          </a:p>
          <a:p>
            <a:pPr marL="228600" indent="-228600">
              <a:buFont typeface="+mj-lt"/>
              <a:buAutoNum type="arabicPeriod"/>
            </a:pPr>
            <a:r>
              <a:rPr lang="nb-NO" b="0" dirty="0"/>
              <a:t>Kriminalitet og konflikthåndtering</a:t>
            </a:r>
            <a:endParaRPr lang="nb-NO" b="0" dirty="0">
              <a:cs typeface="Arial"/>
            </a:endParaRPr>
          </a:p>
          <a:p>
            <a:pPr marL="228600" indent="-228600">
              <a:buFont typeface="+mj-lt"/>
              <a:buAutoNum type="arabicPeriod"/>
            </a:pPr>
            <a:r>
              <a:rPr lang="nb-NO" b="0" dirty="0"/>
              <a:t>Avslag</a:t>
            </a:r>
            <a:endParaRPr lang="nb-NO" b="0" dirty="0">
              <a:cs typeface="Arial"/>
            </a:endParaRPr>
          </a:p>
          <a:p>
            <a:pPr marL="228600" indent="-228600">
              <a:buFont typeface="+mj-lt"/>
              <a:buAutoNum type="arabicPeriod"/>
            </a:pPr>
            <a:r>
              <a:rPr lang="nb-NO" b="0" dirty="0"/>
              <a:t>Oppholdstillatelse</a:t>
            </a:r>
            <a:endParaRPr lang="nb-NO" dirty="0">
              <a:cs typeface="Arial"/>
            </a:endParaRPr>
          </a:p>
          <a:p>
            <a:pPr marL="0" indent="0">
              <a:buFont typeface="Arial" panose="020B0604020202020204" pitchFamily="34" charset="0"/>
              <a:buNone/>
            </a:pPr>
            <a:endParaRPr lang="nb-NO" dirty="0"/>
          </a:p>
          <a:p>
            <a:pPr marL="0" indent="0">
              <a:buFont typeface="Arial" panose="020B0604020202020204" pitchFamily="34" charset="0"/>
              <a:buNone/>
            </a:pPr>
            <a:r>
              <a:rPr lang="nb-NO" b="1" dirty="0"/>
              <a:t>Les mer her</a:t>
            </a:r>
            <a:endParaRPr lang="nb-NO" b="1" dirty="0">
              <a:cs typeface="Arial"/>
            </a:endParaRPr>
          </a:p>
          <a:p>
            <a:pPr marL="171450" indent="-171450">
              <a:buFont typeface="Arial" panose="020B0604020202020204" pitchFamily="34" charset="0"/>
              <a:buChar char="•"/>
            </a:pPr>
            <a:r>
              <a:rPr lang="nb-NO" b="0" dirty="0"/>
              <a:t>Informasjonsarbeid i mottak: </a:t>
            </a:r>
            <a:r>
              <a:rPr lang="nb-NO" b="0" dirty="0">
                <a:hlinkClick r:id="rId3"/>
              </a:rPr>
              <a:t>https://udi.no/asylmottak/jobber-i-mottak/informasjonsarbeid-i-mottaket/informasjonsprogram-for-voksne/</a:t>
            </a:r>
            <a:endParaRPr lang="nb-NO" b="0" dirty="0">
              <a:cs typeface="Arial"/>
            </a:endParaRPr>
          </a:p>
          <a:p>
            <a:pPr marL="171450" indent="-171450">
              <a:buFont typeface="Arial" panose="020B0604020202020204" pitchFamily="34" charset="0"/>
              <a:buChar char="•"/>
            </a:pPr>
            <a:r>
              <a:rPr lang="nb-NO" b="0" dirty="0"/>
              <a:t>Fagområdet informasjonsarbeid i mottak på UDI Mottak: </a:t>
            </a:r>
            <a:r>
              <a:rPr lang="nb-NO" b="0" dirty="0">
                <a:hlinkClick r:id="rId4"/>
              </a:rPr>
              <a:t>https://udis.sharepoint.com/:u:/r/sites/opplaering-mottaksansatte_gruppe/SitePages/Informasjonsarbeid-i-mottak.aspx?csf=1&amp;web=1&amp;e=BpwkII</a:t>
            </a:r>
            <a:r>
              <a:rPr lang="nb-NO" b="0" dirty="0"/>
              <a:t> </a:t>
            </a:r>
            <a:endParaRPr lang="nb-NO" b="0" dirty="0">
              <a:cs typeface="Arial"/>
            </a:endParaRPr>
          </a:p>
        </p:txBody>
      </p:sp>
      <p:sp>
        <p:nvSpPr>
          <p:cNvPr id="4" name="Plassholder for lysbildenummer 3"/>
          <p:cNvSpPr>
            <a:spLocks noGrp="1"/>
          </p:cNvSpPr>
          <p:nvPr>
            <p:ph type="sldNum" sz="quarter" idx="5"/>
          </p:nvPr>
        </p:nvSpPr>
        <p:spPr>
          <a:xfrm>
            <a:off x="5842000" y="8685213"/>
            <a:ext cx="330200" cy="457200"/>
          </a:xfrm>
          <a:prstGeom prst="rect">
            <a:avLst/>
          </a:prstGeom>
        </p:spPr>
        <p:txBody>
          <a:bodyPr/>
          <a:lstStyle/>
          <a:p>
            <a:fld id="{41D5226A-8209-4CC7-8378-821D4986FB03}" type="slidenum">
              <a:rPr lang="nb-NO" sz="1200" smtClean="0"/>
              <a:t>2</a:t>
            </a:fld>
            <a:endParaRPr lang="nb-NO" sz="1200"/>
          </a:p>
        </p:txBody>
      </p:sp>
    </p:spTree>
    <p:extLst>
      <p:ext uri="{BB962C8B-B14F-4D97-AF65-F5344CB8AC3E}">
        <p14:creationId xmlns:p14="http://schemas.microsoft.com/office/powerpoint/2010/main" val="99102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a:t>Å bo i mottak</a:t>
            </a:r>
          </a:p>
          <a:p>
            <a:endParaRPr lang="nb-NO" sz="1200" b="1" baseline="0"/>
          </a:p>
          <a:p>
            <a:r>
              <a:rPr lang="nb-NO" sz="1200" b="1" baseline="0"/>
              <a:t>Støttetekst</a:t>
            </a:r>
            <a:endParaRPr lang="nb-NO" sz="1200" b="1" baseline="0">
              <a:cs typeface="Arial"/>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nb-NO" b="0" i="0">
                <a:solidFill>
                  <a:srgbClr val="000000"/>
                </a:solidFill>
                <a:effectLst/>
                <a:latin typeface="Arial"/>
                <a:cs typeface="Arial"/>
              </a:rPr>
              <a:t>Asylmottak er et frivillig, enkelt og midlertidig botilbud for deg som venter på svar på søknaden din om beskyttelse i Norge. </a:t>
            </a:r>
            <a:r>
              <a:rPr lang="nb-NO" sz="1200" b="0" baseline="0"/>
              <a:t>Du kan bo i mottak mens du har en sak til behandling, venter på å bli bosatt i en kommune eller venter på å reise tilbake til hjemlandet ditt. Det er UDI som bestemmer hvilket asylmottak du skal bo på. Du kan søke om å flytte til et annet asylmottak. Det skal vi snakke mer om senere. </a:t>
            </a:r>
            <a:endParaRPr lang="nb-NO" sz="1200" b="0" baseline="0">
              <a:cs typeface="Arial"/>
            </a:endParaRPr>
          </a:p>
          <a:p>
            <a:endParaRPr lang="nb-NO" sz="1200" b="0" baseline="0"/>
          </a:p>
          <a:p>
            <a:r>
              <a:rPr lang="nb-NO"/>
              <a:t>Når du bor i asylmottak, får du</a:t>
            </a:r>
            <a:endParaRPr lang="nb-NO">
              <a:cs typeface="Arial"/>
            </a:endParaRPr>
          </a:p>
          <a:p>
            <a:pPr marL="171450" indent="-171450">
              <a:buFont typeface="Arial" panose="020B0604020202020204" pitchFamily="34" charset="0"/>
              <a:buChar char="•"/>
            </a:pPr>
            <a:r>
              <a:rPr lang="nb-NO"/>
              <a:t>et sted å bo</a:t>
            </a:r>
            <a:endParaRPr lang="nb-NO">
              <a:cs typeface="Arial"/>
            </a:endParaRPr>
          </a:p>
          <a:p>
            <a:pPr marL="171450" indent="-171450">
              <a:buFont typeface="Arial" panose="020B0604020202020204" pitchFamily="34" charset="0"/>
              <a:buChar char="•"/>
            </a:pPr>
            <a:r>
              <a:rPr lang="nb-NO"/>
              <a:t>penger fra UDI</a:t>
            </a:r>
            <a:endParaRPr lang="nb-NO">
              <a:cs typeface="Arial"/>
            </a:endParaRPr>
          </a:p>
          <a:p>
            <a:pPr marL="171450" indent="-171450">
              <a:buFont typeface="Arial" panose="020B0604020202020204" pitchFamily="34" charset="0"/>
              <a:buChar char="•"/>
            </a:pPr>
            <a:r>
              <a:rPr lang="nb-NO"/>
              <a:t>informasjon om hvordan det er å bo i Norge og i et asylmottak</a:t>
            </a:r>
            <a:endParaRPr lang="nb-NO">
              <a:cs typeface="Arial"/>
            </a:endParaRPr>
          </a:p>
          <a:p>
            <a:r>
              <a:rPr lang="nb-NO"/>
              <a:t>For å motta penger fra UDI, må du bo i et asylmottak.</a:t>
            </a:r>
            <a:endParaRPr lang="nb-NO">
              <a:cs typeface="Arial"/>
            </a:endParaRPr>
          </a:p>
          <a:p>
            <a:endParaRPr lang="nb-NO" sz="1200" b="0" baseline="0"/>
          </a:p>
          <a:p>
            <a:r>
              <a:rPr lang="nb-NO" sz="1200" b="0" baseline="0"/>
              <a:t>Hvis du kan forsørge deg selv kan du flytte ut av mottaket og selv bestemme hvor du vil bo. Da får du ikke penger fra UDI.</a:t>
            </a:r>
            <a:endParaRPr lang="nb-NO" sz="1200" b="0" baseline="0">
              <a:cs typeface="Arial"/>
            </a:endParaRPr>
          </a:p>
          <a:p>
            <a:endParaRPr lang="nb-NO" sz="1200" b="0" baseline="0"/>
          </a:p>
          <a:p>
            <a:r>
              <a:rPr lang="nb-NO" sz="1200" b="0" baseline="0"/>
              <a:t>Når du bor i asylmottak har du både rettigheter og plikter. </a:t>
            </a:r>
            <a:endParaRPr lang="nb-NO" sz="1200" b="0" baseline="0">
              <a:cs typeface="Arial"/>
            </a:endParaRPr>
          </a:p>
          <a:p>
            <a:endParaRPr lang="nb-NO" sz="1200" b="0" baseline="0"/>
          </a:p>
          <a:p>
            <a:r>
              <a:rPr lang="nb-NO" sz="1200" b="1" baseline="0"/>
              <a:t>Rettigheter</a:t>
            </a:r>
            <a:endParaRPr lang="nb-NO" sz="1200" b="1" baseline="0">
              <a:cs typeface="Arial"/>
            </a:endParaRPr>
          </a:p>
          <a:p>
            <a:pPr marL="171450" indent="-171450">
              <a:buFont typeface="Arial" panose="020B0604020202020204" pitchFamily="34" charset="0"/>
              <a:buChar char="•"/>
            </a:pPr>
            <a:r>
              <a:rPr lang="nb-NO" sz="1200" b="0" baseline="0"/>
              <a:t>Familier vil få tilbud om å bo sammen, så langt det er mulig.</a:t>
            </a:r>
            <a:endParaRPr lang="nb-NO" sz="1200" b="0" baseline="0">
              <a:cs typeface="Arial"/>
            </a:endParaRPr>
          </a:p>
          <a:p>
            <a:pPr marL="171450" indent="-171450">
              <a:buFont typeface="Arial" panose="020B0604020202020204" pitchFamily="34" charset="0"/>
              <a:buChar char="•"/>
            </a:pPr>
            <a:r>
              <a:rPr lang="nb-NO" sz="1200" b="0" baseline="0"/>
              <a:t>Du skal ha tilgang til bad og toalett som kan låses. Det skal være egne bad og toalett for enslige kvinner og menn. Enslige kvinner skal ha mulighet til å gå fra soverommet til bad og toalett uten å møte menn.</a:t>
            </a:r>
            <a:endParaRPr lang="nb-NO" sz="1200" b="0" baseline="0">
              <a:cs typeface="Arial"/>
            </a:endParaRPr>
          </a:p>
          <a:p>
            <a:pPr marL="171450" indent="-171450">
              <a:buFont typeface="Arial" panose="020B0604020202020204" pitchFamily="34" charset="0"/>
              <a:buChar char="•"/>
            </a:pPr>
            <a:r>
              <a:rPr lang="nb-NO" sz="1200" b="0" baseline="0"/>
              <a:t>Du skal ha et skap du kan låse inn tingene dine i. </a:t>
            </a:r>
            <a:endParaRPr lang="nb-NO" sz="1200" b="0" baseline="0">
              <a:cs typeface="Arial"/>
            </a:endParaRPr>
          </a:p>
          <a:p>
            <a:pPr marL="171450" indent="-171450">
              <a:buFont typeface="Arial" panose="020B0604020202020204" pitchFamily="34" charset="0"/>
              <a:buChar char="•"/>
            </a:pPr>
            <a:r>
              <a:rPr lang="nb-NO" sz="1200" b="0" baseline="0"/>
              <a:t>Du skal ha tilgang til kjøkken for å lage egen mat.  </a:t>
            </a:r>
            <a:endParaRPr lang="nb-NO" sz="1200" b="0" baseline="0">
              <a:cs typeface="Arial"/>
            </a:endParaRPr>
          </a:p>
          <a:p>
            <a:pPr marL="171450" indent="-171450">
              <a:buFont typeface="Arial" panose="020B0604020202020204" pitchFamily="34" charset="0"/>
              <a:buChar char="•"/>
            </a:pPr>
            <a:r>
              <a:rPr lang="nb-NO" sz="1200" b="0" baseline="0"/>
              <a:t>Du skal ha mulighet til å bruke vaskemaskin og kunne tørke dine klær i enten trommel eller på stativ.</a:t>
            </a:r>
            <a:endParaRPr lang="nb-NO" sz="1200" b="0" baseline="0">
              <a:cs typeface="Arial"/>
            </a:endParaRPr>
          </a:p>
          <a:p>
            <a:pPr marL="171450" indent="-171450">
              <a:buFont typeface="Arial" panose="020B0604020202020204" pitchFamily="34" charset="0"/>
              <a:buChar char="•"/>
            </a:pPr>
            <a:r>
              <a:rPr lang="nb-NO" sz="1200" b="0" baseline="0"/>
              <a:t>På asylmottaket har du tilgang til fellesrom for aktiviteter og for å treffe andre. Kvinner og menn skal kunne bruke egne fellesrom eller bruke fellesrommet til egne tider.</a:t>
            </a:r>
            <a:endParaRPr lang="nb-NO" sz="1200" b="0" baseline="0">
              <a:cs typeface="Arial"/>
            </a:endParaRPr>
          </a:p>
          <a:p>
            <a:pPr marL="171450" indent="-171450">
              <a:buFont typeface="Arial" panose="020B0604020202020204" pitchFamily="34" charset="0"/>
              <a:buChar char="•"/>
            </a:pPr>
            <a:r>
              <a:rPr lang="nb-NO" sz="1200" b="0" baseline="0"/>
              <a:t>Barn skal ha tilgang til trygge lekearealer, inne og ute.</a:t>
            </a:r>
            <a:endParaRPr lang="nb-NO" sz="1200" b="0" baseline="0">
              <a:cs typeface="Arial"/>
            </a:endParaRPr>
          </a:p>
          <a:p>
            <a:pPr marL="171450" indent="-171450">
              <a:buFont typeface="Arial" panose="020B0604020202020204" pitchFamily="34" charset="0"/>
              <a:buChar char="•"/>
            </a:pPr>
            <a:r>
              <a:rPr lang="nb-NO" sz="1200" b="0" baseline="0"/>
              <a:t>Du skal ha tilgang til gratis trådløst internett der du bor. </a:t>
            </a:r>
            <a:endParaRPr lang="nb-NO" sz="1200" b="0" baseline="0">
              <a:cs typeface="Arial"/>
            </a:endParaRPr>
          </a:p>
          <a:p>
            <a:pPr marL="171450" indent="-171450">
              <a:buFont typeface="Arial" panose="020B0604020202020204" pitchFamily="34" charset="0"/>
              <a:buChar char="•"/>
            </a:pPr>
            <a:r>
              <a:rPr lang="nb-NO" sz="1200" b="0" baseline="0"/>
              <a:t>Du kan få mulighet til å låne eller bruke pc eller nettbrett. </a:t>
            </a:r>
            <a:endParaRPr lang="nb-NO" sz="1200" b="0" baseline="0">
              <a:cs typeface="Arial"/>
            </a:endParaRPr>
          </a:p>
          <a:p>
            <a:pPr marL="171450" indent="-171450">
              <a:buFont typeface="Arial" panose="020B0604020202020204" pitchFamily="34" charset="0"/>
              <a:buChar char="•"/>
            </a:pPr>
            <a:r>
              <a:rPr lang="nb-NO" sz="1200" b="0" baseline="0"/>
              <a:t>Du skal få tilbud om barnepass i barnebase eller barnehage når du skal delta på obligatoriske aktiviteter.</a:t>
            </a:r>
            <a:endParaRPr lang="nb-NO" sz="1200" b="0" baseline="0">
              <a:cs typeface="Arial"/>
            </a:endParaRPr>
          </a:p>
          <a:p>
            <a:pPr marL="171450" indent="-171450">
              <a:buFont typeface="Arial" panose="020B0604020202020204" pitchFamily="34" charset="0"/>
              <a:buChar char="•"/>
            </a:pPr>
            <a:r>
              <a:rPr lang="nb-NO" sz="1200" b="0" baseline="0"/>
              <a:t>Du og barna dine skal få tilbud om ulike aktiviteter dere kan delta på.</a:t>
            </a:r>
            <a:endParaRPr lang="nb-NO" sz="1200" b="0" baseline="0">
              <a:cs typeface="Arial"/>
            </a:endParaRPr>
          </a:p>
          <a:p>
            <a:pPr marL="171450" indent="-171450">
              <a:buFont typeface="Arial" panose="020B0604020202020204" pitchFamily="34" charset="0"/>
              <a:buChar char="•"/>
            </a:pPr>
            <a:r>
              <a:rPr lang="nb-NO" sz="1200" b="0" baseline="0"/>
              <a:t>Du kan få hjelp når du skal bli bosatt i en kommune.</a:t>
            </a:r>
            <a:endParaRPr lang="nb-NO" sz="1200" b="0" baseline="0">
              <a:cs typeface="Arial"/>
            </a:endParaRPr>
          </a:p>
          <a:p>
            <a:pPr marL="171450" indent="-171450">
              <a:buFont typeface="Arial" panose="020B0604020202020204" pitchFamily="34" charset="0"/>
              <a:buChar char="•"/>
            </a:pPr>
            <a:r>
              <a:rPr lang="nb-NO" sz="1200" b="0" baseline="0"/>
              <a:t>Du kan få hjelp til å søke assistert retur hvis du får avslag på søknaden om beskyttelse.</a:t>
            </a:r>
            <a:endParaRPr lang="nb-NO" sz="1200" b="0" baseline="0">
              <a:cs typeface="Arial"/>
            </a:endParaRPr>
          </a:p>
          <a:p>
            <a:pPr marL="171450" indent="-171450">
              <a:buFont typeface="Arial" panose="020B0604020202020204" pitchFamily="34" charset="0"/>
              <a:buChar char="•"/>
            </a:pPr>
            <a:r>
              <a:rPr lang="nb-NO" sz="1200" b="0" baseline="0"/>
              <a:t>Du har rett til å si din mening på asylmottaket, og til å påvirke hverdagen din.</a:t>
            </a:r>
            <a:endParaRPr lang="nb-NO" sz="1200" b="0" baseline="0">
              <a:cs typeface="Arial"/>
            </a:endParaRPr>
          </a:p>
          <a:p>
            <a:pPr marL="171450" indent="-171450">
              <a:buFont typeface="Arial" panose="020B0604020202020204" pitchFamily="34" charset="0"/>
              <a:buChar char="•"/>
            </a:pPr>
            <a:r>
              <a:rPr lang="nb-NO" sz="1200" b="0" baseline="0"/>
              <a:t>Du skal ha mulighet til å komme i kontakt med ansatte på asylmottaket.</a:t>
            </a:r>
            <a:endParaRPr lang="nb-NO" sz="1200" b="0" baseline="0">
              <a:cs typeface="Arial"/>
            </a:endParaRPr>
          </a:p>
          <a:p>
            <a:pPr marL="171450" indent="-171450">
              <a:buFont typeface="Arial" panose="020B0604020202020204" pitchFamily="34" charset="0"/>
              <a:buChar char="•"/>
            </a:pPr>
            <a:endParaRPr lang="nb-NO" sz="1200" b="0" baseline="0"/>
          </a:p>
          <a:p>
            <a:pPr marL="0" indent="0">
              <a:buFont typeface="Arial" panose="020B0604020202020204" pitchFamily="34" charset="0"/>
              <a:buNone/>
            </a:pPr>
            <a:r>
              <a:rPr lang="nb-NO" sz="1200" b="1" baseline="0"/>
              <a:t>Plikter</a:t>
            </a:r>
            <a:endParaRPr lang="nb-NO" sz="1200" b="1" baseline="0">
              <a:cs typeface="Arial"/>
            </a:endParaRPr>
          </a:p>
          <a:p>
            <a:pPr marL="171450" indent="-171450">
              <a:buFont typeface="Arial" panose="020B0604020202020204" pitchFamily="34" charset="0"/>
              <a:buChar char="•"/>
            </a:pPr>
            <a:r>
              <a:rPr lang="nb-NO" sz="1200" b="0" baseline="0"/>
              <a:t>Du må følge husreglene på mottaket. </a:t>
            </a:r>
            <a:endParaRPr lang="nb-NO" sz="1200" b="0" baseline="0">
              <a:cs typeface="Arial"/>
            </a:endParaRPr>
          </a:p>
          <a:p>
            <a:pPr marL="171450" indent="-171450">
              <a:buFont typeface="Arial" panose="020B0604020202020204" pitchFamily="34" charset="0"/>
              <a:buChar char="•"/>
            </a:pPr>
            <a:r>
              <a:rPr lang="nb-NO" sz="1200" b="0" baseline="0"/>
              <a:t>Du må regne med å dele rom med andre. Du skal kunne låse døren til soverommet. </a:t>
            </a:r>
            <a:endParaRPr lang="nb-NO" sz="1200" b="0" baseline="0">
              <a:cs typeface="Arial"/>
            </a:endParaRPr>
          </a:p>
          <a:p>
            <a:pPr marL="171450" indent="-171450">
              <a:buFont typeface="Arial" panose="020B0604020202020204" pitchFamily="34" charset="0"/>
              <a:buChar char="•"/>
            </a:pPr>
            <a:r>
              <a:rPr lang="nb-NO" sz="1200" b="0" baseline="0"/>
              <a:t>Det er obligatorisk å delta på informasjonsmøter. Du skal få informasjon på et språk du forstår. </a:t>
            </a:r>
            <a:endParaRPr lang="nb-NO" sz="1200" b="0" baseline="0">
              <a:cs typeface="Arial"/>
            </a:endParaRPr>
          </a:p>
          <a:p>
            <a:pPr marL="171450" indent="-171450">
              <a:buFont typeface="Arial" panose="020B0604020202020204" pitchFamily="34" charset="0"/>
              <a:buChar char="•"/>
            </a:pPr>
            <a:r>
              <a:rPr lang="nb-NO" sz="1200" b="0" baseline="0"/>
              <a:t>Det er obligatorisk for barn å gå på skole, og barn skal få et skoletilbud.</a:t>
            </a:r>
            <a:endParaRPr lang="nb-NO" sz="1200" b="0" baseline="0">
              <a:cs typeface="Arial"/>
            </a:endParaRPr>
          </a:p>
          <a:p>
            <a:endParaRPr lang="nb-NO" sz="1200" b="0" baseline="0"/>
          </a:p>
          <a:p>
            <a:r>
              <a:rPr lang="nb-NO" sz="1200" b="1" baseline="0"/>
              <a:t>Til deg som holder presentasjonen</a:t>
            </a:r>
            <a:endParaRPr lang="nb-NO" sz="1200" b="1" baseline="0">
              <a:cs typeface="Arial"/>
            </a:endParaRPr>
          </a:p>
          <a:p>
            <a:r>
              <a:rPr lang="nb-NO" sz="1200" b="0" baseline="0"/>
              <a:t>Hvis beboerne ønsker å klage på botilbudet til UDI, kan de gjøre det ved å sende e-post til Regionkontoret eller ringe inn til veiledningstjenesten.</a:t>
            </a:r>
          </a:p>
          <a:p>
            <a:endParaRPr lang="nb-NO" sz="1200" b="0" baseline="0"/>
          </a:p>
          <a:p>
            <a:r>
              <a:rPr lang="nb-NO" sz="1200" b="0" baseline="0"/>
              <a:t>Håndtering av renhold, klesvask, søppelhåndtering og inneklima varierer fra ulike asylmottak og kommuner. Dere må lage informasjonsopplegg som er tilpasset deres asylmottak og kommune selv. </a:t>
            </a:r>
            <a:endParaRPr lang="nb-NO" sz="1200" b="0" baseline="0">
              <a:cs typeface="Arial"/>
            </a:endParaRPr>
          </a:p>
          <a:p>
            <a:endParaRPr lang="nb-NO" sz="1200" b="0" baseline="0"/>
          </a:p>
          <a:p>
            <a:r>
              <a:rPr lang="nb-NO" sz="1200" b="0" baseline="0"/>
              <a:t>Forslag til informasjon i hvert av temaene:</a:t>
            </a:r>
            <a:endParaRPr lang="nb-NO" sz="1200" b="0" baseline="0">
              <a:cs typeface="Arial"/>
            </a:endParaRPr>
          </a:p>
          <a:p>
            <a:endParaRPr lang="nb-NO" sz="1200" b="0" baseline="0"/>
          </a:p>
          <a:p>
            <a:r>
              <a:rPr lang="nb-NO" sz="1200" b="1" baseline="0"/>
              <a:t>Renhold</a:t>
            </a:r>
            <a:endParaRPr lang="nb-NO" sz="1200" b="0" baseline="0"/>
          </a:p>
          <a:p>
            <a:r>
              <a:rPr lang="nb-NO" sz="1200" b="0" baseline="0"/>
              <a:t>Fellesarealer</a:t>
            </a:r>
            <a:endParaRPr lang="nb-NO" sz="1200" b="0" baseline="0">
              <a:cs typeface="Arial"/>
            </a:endParaRPr>
          </a:p>
          <a:p>
            <a:r>
              <a:rPr lang="nb-NO" sz="1200" b="0" baseline="0"/>
              <a:t>Eget rom</a:t>
            </a:r>
            <a:endParaRPr lang="nb-NO" sz="1200" b="0" baseline="0">
              <a:cs typeface="Arial"/>
            </a:endParaRPr>
          </a:p>
          <a:p>
            <a:r>
              <a:rPr lang="nb-NO" sz="1200" b="0" baseline="0"/>
              <a:t>Bad/toalett</a:t>
            </a:r>
            <a:endParaRPr lang="nb-NO" sz="1200" b="0" baseline="0">
              <a:cs typeface="Arial"/>
            </a:endParaRPr>
          </a:p>
          <a:p>
            <a:r>
              <a:rPr lang="nb-NO" sz="1200" b="0" baseline="0"/>
              <a:t>Hygiene</a:t>
            </a:r>
            <a:endParaRPr lang="nb-NO" sz="1200" b="0" baseline="0">
              <a:cs typeface="Arial"/>
            </a:endParaRPr>
          </a:p>
          <a:p>
            <a:endParaRPr lang="nb-NO" sz="1200" b="0" baseline="0"/>
          </a:p>
          <a:p>
            <a:r>
              <a:rPr lang="nb-NO" sz="1200" b="1" baseline="0"/>
              <a:t>Klesvask</a:t>
            </a:r>
            <a:endParaRPr lang="nb-NO" sz="1200" b="0" baseline="0"/>
          </a:p>
          <a:p>
            <a:r>
              <a:rPr lang="nb-NO" sz="1200" b="0" baseline="0"/>
              <a:t>Vaske og tørke klær</a:t>
            </a:r>
            <a:endParaRPr lang="nb-NO" sz="1200" b="0" baseline="0">
              <a:cs typeface="Arial"/>
            </a:endParaRPr>
          </a:p>
          <a:p>
            <a:endParaRPr lang="nb-NO" sz="1200" b="0" baseline="0"/>
          </a:p>
          <a:p>
            <a:r>
              <a:rPr lang="nb-NO" sz="1200" b="1" baseline="0"/>
              <a:t>Søppelhåndtering</a:t>
            </a:r>
            <a:endParaRPr lang="nb-NO" sz="1200" b="0" baseline="0"/>
          </a:p>
          <a:p>
            <a:r>
              <a:rPr lang="nb-NO" sz="1200" b="0" baseline="0"/>
              <a:t>Sortering</a:t>
            </a:r>
            <a:endParaRPr lang="nb-NO" sz="1200" b="0" baseline="0">
              <a:cs typeface="Arial"/>
            </a:endParaRPr>
          </a:p>
          <a:p>
            <a:r>
              <a:rPr lang="nb-NO" sz="1200" b="0" baseline="0"/>
              <a:t>Konsekvenser av å ikke sortere</a:t>
            </a:r>
            <a:endParaRPr lang="nb-NO" sz="1200" b="0" baseline="0">
              <a:cs typeface="Arial"/>
            </a:endParaRPr>
          </a:p>
          <a:p>
            <a:r>
              <a:rPr lang="nb-NO" sz="1200" b="0" baseline="0"/>
              <a:t>Tømming</a:t>
            </a:r>
            <a:endParaRPr lang="nb-NO" sz="1200" b="0" baseline="0">
              <a:cs typeface="Arial"/>
            </a:endParaRPr>
          </a:p>
          <a:p>
            <a:endParaRPr lang="nb-NO" sz="1200" b="0" baseline="0"/>
          </a:p>
          <a:p>
            <a:r>
              <a:rPr lang="nb-NO" sz="1200" b="1" baseline="0"/>
              <a:t>Inneklima</a:t>
            </a:r>
            <a:endParaRPr lang="nb-NO" sz="1200" b="0" baseline="0"/>
          </a:p>
          <a:p>
            <a:r>
              <a:rPr lang="nb-NO" sz="1200" b="0" baseline="0"/>
              <a:t>Varme</a:t>
            </a:r>
            <a:endParaRPr lang="nb-NO" sz="1200" b="0" baseline="0">
              <a:cs typeface="Arial"/>
            </a:endParaRPr>
          </a:p>
          <a:p>
            <a:r>
              <a:rPr lang="nb-NO" sz="1200" b="0" baseline="0"/>
              <a:t>Lufting</a:t>
            </a:r>
            <a:endParaRPr lang="nb-NO" sz="1200" b="0" baseline="0">
              <a:cs typeface="Arial"/>
            </a:endParaRPr>
          </a:p>
          <a:p>
            <a:r>
              <a:rPr lang="nb-NO" sz="1200" b="0" baseline="0"/>
              <a:t>Kostnader</a:t>
            </a:r>
            <a:endParaRPr lang="nb-NO" sz="1200" b="0" baseline="0">
              <a:cs typeface="Arial"/>
            </a:endParaRPr>
          </a:p>
          <a:p>
            <a:r>
              <a:rPr lang="nb-NO" sz="1200" b="0" baseline="0"/>
              <a:t>Helse</a:t>
            </a:r>
            <a:endParaRPr lang="nb-NO" sz="1200" b="0" baseline="0">
              <a:cs typeface="Arial"/>
            </a:endParaRPr>
          </a:p>
          <a:p>
            <a:endParaRPr lang="nb-NO" sz="1200" b="0" baseline="0"/>
          </a:p>
          <a:p>
            <a:r>
              <a:rPr lang="nb-NO" sz="1200" b="1" baseline="0"/>
              <a:t>Les mer her</a:t>
            </a:r>
            <a:endParaRPr lang="nb-NO" sz="1200" b="1" baseline="0">
              <a:cs typeface="Arial"/>
            </a:endParaRP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baseline="0"/>
              <a:t>Krav til drift av asylmottak </a:t>
            </a:r>
            <a:r>
              <a:rPr lang="nb-NO" sz="1200" b="0" baseline="0">
                <a:hlinkClick r:id="rId3"/>
              </a:rPr>
              <a:t>https://udi.no/asylmottak/regelverk-for-drift-av-asylmottak2/regelverk-for-drift-av-asylmottak/</a:t>
            </a:r>
            <a:endParaRPr lang="nb-NO">
              <a:cs typeface="Arial"/>
            </a:endParaRPr>
          </a:p>
          <a:p>
            <a:pPr marL="171450" indent="-171450">
              <a:buFont typeface="Arial" panose="020B0604020202020204" pitchFamily="34" charset="0"/>
              <a:buChar char="•"/>
            </a:pPr>
            <a:r>
              <a:rPr lang="nb-NO"/>
              <a:t>Inneklima: </a:t>
            </a:r>
            <a:r>
              <a:rPr lang="nb-NO">
                <a:solidFill>
                  <a:srgbClr val="0000EE"/>
                </a:solidFill>
                <a:hlinkClick r:id="rId4"/>
              </a:rPr>
              <a:t>https://www.naaf.no/inneklima</a:t>
            </a:r>
          </a:p>
          <a:p>
            <a:pPr marL="171450" indent="-171450">
              <a:buFont typeface="Arial" panose="020B0604020202020204" pitchFamily="34" charset="0"/>
              <a:buChar char="•"/>
            </a:pPr>
            <a:r>
              <a:rPr lang="nb-NO"/>
              <a:t>Søppelhåndtering </a:t>
            </a:r>
            <a:r>
              <a:rPr lang="nb-NO">
                <a:hlinkClick r:id="rId5"/>
              </a:rPr>
              <a:t>https://retura.no/kildesortering/</a:t>
            </a:r>
            <a:r>
              <a:rPr lang="nb-NO"/>
              <a:t> </a:t>
            </a:r>
            <a:endParaRPr lang="nb-NO">
              <a:cs typeface="Arial"/>
            </a:endParaRPr>
          </a:p>
          <a:p>
            <a:endParaRPr lang="nb-NO"/>
          </a:p>
        </p:txBody>
      </p:sp>
    </p:spTree>
    <p:extLst>
      <p:ext uri="{BB962C8B-B14F-4D97-AF65-F5344CB8AC3E}">
        <p14:creationId xmlns:p14="http://schemas.microsoft.com/office/powerpoint/2010/main" val="405399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Refleksjonsoppgave om å bo i asylmottak</a:t>
            </a:r>
          </a:p>
          <a:p>
            <a:pPr algn="l" rtl="0" fontAlgn="base"/>
            <a:r>
              <a:rPr lang="nb-NO" b="0" i="0" u="none" strike="noStrike">
                <a:solidFill>
                  <a:srgbClr val="000000"/>
                </a:solidFill>
                <a:effectLst/>
                <a:latin typeface="+mn-lt"/>
              </a:rPr>
              <a:t>Snakk sammen to og to eller i små grupper, forslag til samtaletema:</a:t>
            </a:r>
          </a:p>
          <a:p>
            <a:pPr marL="171450" indent="-171450" algn="l" rtl="0" fontAlgn="base">
              <a:buFont typeface="Arial" panose="020B0604020202020204" pitchFamily="34" charset="0"/>
              <a:buChar char="•"/>
            </a:pPr>
            <a:endParaRPr lang="nb-NO" b="0" i="0" noProof="0">
              <a:solidFill>
                <a:srgbClr val="444444"/>
              </a:solidFill>
              <a:effectLst/>
              <a:latin typeface="+mn-lt"/>
            </a:endParaRPr>
          </a:p>
          <a:p>
            <a:pPr marL="171450" indent="-171450" algn="l" rtl="0" fontAlgn="base">
              <a:buFont typeface="Arial" panose="020B0604020202020204" pitchFamily="34" charset="0"/>
              <a:buChar char="•"/>
            </a:pPr>
            <a:r>
              <a:rPr lang="nb-NO" sz="1200" b="0" i="0" noProof="0">
                <a:solidFill>
                  <a:srgbClr val="444444"/>
                </a:solidFill>
                <a:effectLst/>
                <a:latin typeface="+mn-lt"/>
              </a:rPr>
              <a:t> Hva er en rettighet?</a:t>
            </a:r>
          </a:p>
          <a:p>
            <a:pPr marL="171450" indent="-171450" algn="l" rtl="0" fontAlgn="base">
              <a:buFont typeface="Arial" panose="020B0604020202020204" pitchFamily="34" charset="0"/>
              <a:buChar char="•"/>
            </a:pPr>
            <a:r>
              <a:rPr lang="nb-NO" sz="1200" b="0" i="0" noProof="0">
                <a:solidFill>
                  <a:srgbClr val="444444"/>
                </a:solidFill>
                <a:effectLst/>
                <a:latin typeface="+mn-lt"/>
              </a:rPr>
              <a:t> Hva er en plikt?​ </a:t>
            </a:r>
          </a:p>
          <a:p>
            <a:pPr marL="171450" indent="-171450" algn="l" rtl="0" fontAlgn="base">
              <a:buFont typeface="Arial" panose="020B0604020202020204" pitchFamily="34" charset="0"/>
              <a:buChar char="•"/>
            </a:pPr>
            <a:r>
              <a:rPr lang="nb-NO" sz="1200" b="0" i="0" noProof="0">
                <a:solidFill>
                  <a:srgbClr val="444444"/>
                </a:solidFill>
                <a:effectLst/>
                <a:latin typeface="+mn-lt"/>
              </a:rPr>
              <a:t> Hvilke tanker har dere om å bo på asylmottak?</a:t>
            </a:r>
          </a:p>
          <a:p>
            <a:pPr marL="171450" indent="-171450" algn="l" rtl="0" fontAlgn="base">
              <a:buFont typeface="Arial" panose="020B0604020202020204" pitchFamily="34" charset="0"/>
              <a:buChar char="•"/>
            </a:pPr>
            <a:r>
              <a:rPr lang="nb-NO" sz="1200" b="0" i="0" noProof="0">
                <a:solidFill>
                  <a:srgbClr val="444444"/>
                </a:solidFill>
                <a:effectLst/>
                <a:latin typeface="+mn-lt"/>
              </a:rPr>
              <a:t> Hva er bra med at alle skal signere husreglene?</a:t>
            </a:r>
          </a:p>
          <a:p>
            <a:pPr marL="171450" indent="-171450" algn="l" rtl="0" fontAlgn="base">
              <a:buFont typeface="Arial" panose="020B0604020202020204" pitchFamily="34" charset="0"/>
              <a:buChar char="•"/>
            </a:pPr>
            <a:r>
              <a:rPr lang="nb-NO" sz="1200" b="0" i="0" noProof="0">
                <a:solidFill>
                  <a:srgbClr val="444444"/>
                </a:solidFill>
                <a:effectLst/>
                <a:latin typeface="+mn-lt"/>
              </a:rPr>
              <a:t> Er det noe du vil vite mer om når det gjelder asylmottaket eller lokalmiljøet?</a:t>
            </a:r>
          </a:p>
          <a:p>
            <a:pPr marL="171450" indent="-171450" algn="l" rtl="0" fontAlgn="base">
              <a:buFont typeface="Arial" panose="020B0604020202020204" pitchFamily="34" charset="0"/>
              <a:buChar char="•"/>
            </a:pPr>
            <a:r>
              <a:rPr lang="nb-NO" sz="1200" b="0" i="0" noProof="0">
                <a:solidFill>
                  <a:srgbClr val="444444"/>
                </a:solidFill>
                <a:effectLst/>
                <a:latin typeface="+mn-lt"/>
              </a:rPr>
              <a:t> Hva er bra med at alle skal delta på informasjonsmøter?</a:t>
            </a:r>
          </a:p>
          <a:p>
            <a:pPr marL="171450" indent="-171450" algn="l" rtl="0" fontAlgn="base">
              <a:buFont typeface="Arial" panose="020B0604020202020204" pitchFamily="34" charset="0"/>
              <a:buChar char="•"/>
            </a:pPr>
            <a:r>
              <a:rPr lang="nb-NO" sz="1200" b="0" i="0" noProof="0">
                <a:solidFill>
                  <a:srgbClr val="444444"/>
                </a:solidFill>
                <a:effectLst/>
                <a:latin typeface="+mn-lt"/>
              </a:rPr>
              <a:t> Hva kan du gjøre hvis du ikke får det du har rett på?</a:t>
            </a:r>
          </a:p>
          <a:p>
            <a:pPr algn="l" rtl="0" fontAlgn="base">
              <a:buFont typeface="Arial" panose="020B0604020202020204" pitchFamily="34" charset="0"/>
              <a:buNone/>
            </a:pPr>
            <a:endParaRPr lang="nb-NO" b="0" i="0">
              <a:solidFill>
                <a:srgbClr val="444444"/>
              </a:solidFill>
              <a:effectLst/>
              <a:latin typeface="+mn-lt"/>
            </a:endParaRPr>
          </a:p>
          <a:p>
            <a:pPr algn="l" rtl="0" fontAlgn="base"/>
            <a:r>
              <a:rPr lang="nb-NO" b="0" i="0" u="none" strike="noStrike">
                <a:solidFill>
                  <a:srgbClr val="000000"/>
                </a:solidFill>
                <a:effectLst/>
                <a:latin typeface="+mn-lt"/>
              </a:rPr>
              <a:t>Snakk sammen i plenum, og spør om noen har lyst til å si hva de har snakket om.</a:t>
            </a:r>
            <a:endParaRPr lang="nb-NO" b="1">
              <a:latin typeface="+mn-lt"/>
            </a:endParaRPr>
          </a:p>
        </p:txBody>
      </p:sp>
    </p:spTree>
    <p:extLst>
      <p:ext uri="{BB962C8B-B14F-4D97-AF65-F5344CB8AC3E}">
        <p14:creationId xmlns:p14="http://schemas.microsoft.com/office/powerpoint/2010/main" val="3801856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a:t>Brannsikkerhet</a:t>
            </a:r>
          </a:p>
          <a:p>
            <a:endParaRPr lang="nb-NO"/>
          </a:p>
          <a:p>
            <a:r>
              <a:rPr lang="nb-NO" b="1"/>
              <a:t>Støttetekst</a:t>
            </a:r>
            <a:endParaRPr lang="nb-NO" b="1">
              <a:cs typeface="Arial"/>
            </a:endParaRPr>
          </a:p>
          <a:p>
            <a:r>
              <a:rPr lang="nb-NO">
                <a:solidFill>
                  <a:schemeClr val="tx1"/>
                </a:solidFill>
                <a:cs typeface="Arial"/>
              </a:rPr>
              <a:t>Det er påbudt med brannvern </a:t>
            </a:r>
            <a:r>
              <a:rPr lang="nb-NO">
                <a:cs typeface="Arial"/>
              </a:rPr>
              <a:t>i alle bygg i Norge, og vi må ta ansvar når vi bruker elektrisitet og åpen ild slik at vi ikke forårsaker brann. </a:t>
            </a:r>
            <a:endParaRPr lang="nb-NO" b="0">
              <a:cs typeface="Arial"/>
            </a:endParaRPr>
          </a:p>
          <a:p>
            <a:r>
              <a:rPr lang="nb-NO">
                <a:cs typeface="Arial"/>
              </a:rPr>
              <a:t>For at asylmottaket skal være et sikkert sted, må du som bor her kjenne til branninstruksene. Du må vite hvor rømningsveiene er, hvor du finner slukkeutstyr og hvordan varslingssystemene fungerer. Du må også vite hvordan du bruker slukkeutstyr som brannteppe og pulverapparat.</a:t>
            </a:r>
            <a:endParaRPr lang="nb-NO" b="0">
              <a:cs typeface="Arial"/>
            </a:endParaRPr>
          </a:p>
          <a:p>
            <a:endParaRPr lang="nb-NO">
              <a:cs typeface="Arial"/>
            </a:endParaRPr>
          </a:p>
          <a:p>
            <a:r>
              <a:rPr lang="nb-NO">
                <a:cs typeface="Arial"/>
              </a:rPr>
              <a:t>Mottaket arrangerer brannvernkurs og brannøvelser jevnlig for at du skal være best mulig forberedt på å håndtere en brann. Du må delta på de kursene og øvelsene. </a:t>
            </a:r>
          </a:p>
          <a:p>
            <a:endParaRPr lang="nb-NO">
              <a:cs typeface="Arial"/>
            </a:endParaRPr>
          </a:p>
          <a:p>
            <a:pPr rtl="0"/>
            <a:r>
              <a:rPr lang="nb-NO">
                <a:cs typeface="Arial"/>
              </a:rPr>
              <a:t>Det er spesielt viktig å forebygge brann når du</a:t>
            </a:r>
          </a:p>
          <a:p>
            <a:pPr marL="285750" indent="-285750">
              <a:buFont typeface="Arial" panose="020B0604020202020204" pitchFamily="34" charset="0"/>
              <a:buChar char="•"/>
            </a:pPr>
            <a:r>
              <a:rPr lang="nb-NO">
                <a:cs typeface="Arial"/>
              </a:rPr>
              <a:t>lager mat</a:t>
            </a:r>
          </a:p>
          <a:p>
            <a:pPr marL="285750" indent="-285750">
              <a:buFont typeface="Arial" panose="020B0604020202020204" pitchFamily="34" charset="0"/>
              <a:buChar char="•"/>
            </a:pPr>
            <a:r>
              <a:rPr lang="nb-NO">
                <a:cs typeface="Arial"/>
              </a:rPr>
              <a:t>bruker stearinlys</a:t>
            </a:r>
          </a:p>
          <a:p>
            <a:pPr marL="285750" indent="-285750">
              <a:buFont typeface="Arial" panose="020B0604020202020204" pitchFamily="34" charset="0"/>
              <a:buChar char="•"/>
            </a:pPr>
            <a:r>
              <a:rPr lang="nb-NO">
                <a:cs typeface="Arial"/>
              </a:rPr>
              <a:t>bruker elektriske apparater som for eksempel mobillader, vaskemaskin og tørketrommel, panelovner og eller andre frittstående ovner</a:t>
            </a:r>
          </a:p>
          <a:p>
            <a:pPr marL="285750" marR="0" lvl="0" indent="-2857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cs typeface="Arial"/>
              </a:rPr>
              <a:t>røyker ute</a:t>
            </a:r>
          </a:p>
          <a:p>
            <a:pPr marL="285750" indent="-285750">
              <a:buFont typeface="Calibri"/>
              <a:buChar char="-"/>
            </a:pPr>
            <a:endParaRPr lang="nb-NO">
              <a:cs typeface="Arial"/>
            </a:endParaRPr>
          </a:p>
          <a:p>
            <a:r>
              <a:rPr lang="nb-NO">
                <a:cs typeface="Arial"/>
              </a:rPr>
              <a:t>Slik forebygger du brann:</a:t>
            </a:r>
          </a:p>
          <a:p>
            <a:pPr marL="285750" indent="-285750">
              <a:buFont typeface="Arial" panose="020B0604020202020204" pitchFamily="34" charset="0"/>
              <a:buChar char="•"/>
            </a:pPr>
            <a:r>
              <a:rPr lang="nb-NO">
                <a:cs typeface="Arial"/>
              </a:rPr>
              <a:t>Ikke røyk inne. Det er ikke lov og det står i husreglene.</a:t>
            </a:r>
          </a:p>
          <a:p>
            <a:pPr marL="285750" indent="-285750">
              <a:buFont typeface="Arial" panose="020B0604020202020204" pitchFamily="34" charset="0"/>
              <a:buChar char="•"/>
            </a:pPr>
            <a:r>
              <a:rPr lang="nb-NO">
                <a:cs typeface="Arial"/>
              </a:rPr>
              <a:t>Slå av alle plater på komfyren når du er ferdig med å lage mat.</a:t>
            </a:r>
          </a:p>
          <a:p>
            <a:pPr marL="285750" indent="-285750">
              <a:buFont typeface="Arial" panose="020B0604020202020204" pitchFamily="34" charset="0"/>
              <a:buChar char="•"/>
            </a:pPr>
            <a:r>
              <a:rPr lang="nb-NO">
                <a:cs typeface="Arial"/>
              </a:rPr>
              <a:t>Slukk stearinlys når du går ut av rommet.</a:t>
            </a:r>
          </a:p>
          <a:p>
            <a:pPr marL="285750" indent="-285750">
              <a:buFont typeface="Arial" panose="020B0604020202020204" pitchFamily="34" charset="0"/>
              <a:buChar char="•"/>
            </a:pPr>
            <a:r>
              <a:rPr lang="nb-NO">
                <a:cs typeface="Arial"/>
              </a:rPr>
              <a:t>Gjør rent komfyren og viften for å fjerne fett som kan antenne.</a:t>
            </a:r>
          </a:p>
          <a:p>
            <a:pPr marL="285750" indent="-285750">
              <a:buFont typeface="Arial" panose="020B0604020202020204" pitchFamily="34" charset="0"/>
              <a:buChar char="•"/>
            </a:pPr>
            <a:r>
              <a:rPr lang="nb-NO">
                <a:cs typeface="Arial"/>
              </a:rPr>
              <a:t>Hold rømningsveier åpne så alle kan komme seg ut. Du må ikke oppbevare noe foran dem. </a:t>
            </a:r>
          </a:p>
          <a:p>
            <a:pPr marL="285750" indent="-285750">
              <a:buFont typeface="Arial" panose="020B0604020202020204" pitchFamily="34" charset="0"/>
              <a:buChar char="•"/>
            </a:pPr>
            <a:r>
              <a:rPr lang="nb-NO">
                <a:cs typeface="Arial"/>
              </a:rPr>
              <a:t>Du må aldri bruke elektriske ovner til å tørke klær.</a:t>
            </a:r>
          </a:p>
          <a:p>
            <a:endParaRPr lang="nb-NO"/>
          </a:p>
          <a:p>
            <a:r>
              <a:rPr lang="nb-NO" b="1"/>
              <a:t>Til deg som holder presentasjonen</a:t>
            </a:r>
            <a:endParaRPr lang="nb-NO">
              <a:hlinkClick r:id="" action="ppaction://noaction"/>
            </a:endParaRPr>
          </a:p>
          <a:p>
            <a:r>
              <a:rPr lang="nb-NO">
                <a:cs typeface="Arial"/>
              </a:rPr>
              <a:t>I generelle krav til drift av asylmottak finner du UDIs krav til brannsikkerhet.</a:t>
            </a:r>
            <a:endParaRPr lang="nb-NO"/>
          </a:p>
          <a:p>
            <a:endParaRPr lang="nb-NO">
              <a:cs typeface="Arial"/>
            </a:endParaRPr>
          </a:p>
          <a:p>
            <a:r>
              <a:rPr lang="nb-NO" b="1"/>
              <a:t>Forslag til metode</a:t>
            </a:r>
            <a:endParaRPr lang="nb-NO" b="1">
              <a:cs typeface="Arial"/>
            </a:endParaRPr>
          </a:p>
          <a:p>
            <a:r>
              <a:rPr lang="nb-NO">
                <a:cs typeface="Arial"/>
              </a:rPr>
              <a:t>Vis fram og gjennomgå varslingsplakat.</a:t>
            </a:r>
          </a:p>
          <a:p>
            <a:r>
              <a:rPr lang="nb-NO">
                <a:cs typeface="Arial"/>
              </a:rPr>
              <a:t>Snakk om og øv på hva som er viktig å si hvis du må ringe nødtelefonen.</a:t>
            </a:r>
          </a:p>
          <a:p>
            <a:endParaRPr lang="nb-NO">
              <a:cs typeface="Arial"/>
            </a:endParaRPr>
          </a:p>
          <a:p>
            <a:pPr>
              <a:buFont typeface="Calibri"/>
            </a:pPr>
            <a:r>
              <a:rPr lang="nb-NO" b="1">
                <a:cs typeface="Arial"/>
              </a:rPr>
              <a:t>Les mer her</a:t>
            </a:r>
          </a:p>
          <a:p>
            <a:pPr marL="171450" indent="-171450">
              <a:buFont typeface="Arial" panose="020B0604020202020204" pitchFamily="34" charset="0"/>
              <a:buChar char="•"/>
            </a:pPr>
            <a:r>
              <a:rPr lang="nb-NO"/>
              <a:t>Brosjyren «Brannsikker bolig»: </a:t>
            </a:r>
            <a:r>
              <a:rPr lang="nb-NO">
                <a:hlinkClick r:id="rId3"/>
              </a:rPr>
              <a:t>https://brannvernforeningen.no/brannsikkerhet/brannsikkerhet-pa-flere-sprak-/brannsikker-bolig-pa-flere-sprak</a:t>
            </a:r>
            <a:r>
              <a:rPr lang="nb-NO"/>
              <a:t>  </a:t>
            </a:r>
            <a:endParaRPr lang="nb-NO">
              <a:cs typeface="Arial"/>
            </a:endParaRP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Generelle krav til drift av asylmottak: </a:t>
            </a:r>
            <a:r>
              <a:rPr lang="nb-NO">
                <a:hlinkClick r:id="rId4"/>
              </a:rPr>
              <a:t>https://udi.no/globalassets/global/asylmottak/generelle-krav-til-drift-av-asylmottak.pdf</a:t>
            </a:r>
            <a:r>
              <a:rPr lang="nb-NO"/>
              <a:t> </a:t>
            </a:r>
            <a:endParaRPr lang="nb-NO">
              <a:cs typeface="Arial"/>
              <a:hlinkClick r:id="" action="ppaction://noaction"/>
            </a:endParaRPr>
          </a:p>
          <a:p>
            <a:pPr marL="171450" indent="-171450">
              <a:buFont typeface="Arial" panose="020B0604020202020204" pitchFamily="34" charset="0"/>
              <a:buChar char="•"/>
            </a:pPr>
            <a:endParaRPr lang="nb-NO"/>
          </a:p>
        </p:txBody>
      </p:sp>
    </p:spTree>
    <p:extLst>
      <p:ext uri="{BB962C8B-B14F-4D97-AF65-F5344CB8AC3E}">
        <p14:creationId xmlns:p14="http://schemas.microsoft.com/office/powerpoint/2010/main" val="2793422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Tree>
    <p:extLst>
      <p:ext uri="{BB962C8B-B14F-4D97-AF65-F5344CB8AC3E}">
        <p14:creationId xmlns:p14="http://schemas.microsoft.com/office/powerpoint/2010/main" val="186560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Basisstønad</a:t>
            </a:r>
          </a:p>
          <a:p>
            <a:endParaRPr lang="nb-NO" sz="1200" b="1" dirty="0"/>
          </a:p>
          <a:p>
            <a:r>
              <a:rPr lang="nb-NO" sz="1200" b="1" dirty="0"/>
              <a:t>Støttetekst</a:t>
            </a:r>
            <a:endParaRPr lang="nb-NO" sz="1200" b="1" dirty="0">
              <a:cs typeface="Arial"/>
            </a:endParaRPr>
          </a:p>
          <a:p>
            <a:r>
              <a:rPr lang="nb-NO" dirty="0"/>
              <a:t>Når du bor i asylmottak, får du penger fra UDI. Det heter basisstønad. Basisstønaden skal dekke de grunnleggende behovene dine for mat, klær, helsehjelp og andre nødvendige utgifter. Du får penger den 1. og 16. hver måned. </a:t>
            </a:r>
          </a:p>
          <a:p>
            <a:r>
              <a:rPr lang="nb-NO" dirty="0"/>
              <a:t>Hvis 1. eller 16. er en lørdag, søndag eller en helligdag, får du utbetalt pengene tidligere. Det er mottaket som utbetaler pengene på vegne av UDI, enten kontant eller på kort. </a:t>
            </a:r>
          </a:p>
          <a:p>
            <a:r>
              <a:rPr lang="nb-NO" dirty="0"/>
              <a:t>I familier er det vanligvis en av de voksne som får pengene. Hvis de voksne ønsker at flere i familien skal ha pengekort, er det også mulig. </a:t>
            </a:r>
          </a:p>
          <a:p>
            <a:endParaRPr lang="nb-NO" dirty="0"/>
          </a:p>
          <a:p>
            <a:r>
              <a:rPr lang="nb-NO" dirty="0"/>
              <a:t>Hvor mye du får utbetalt avhenger av om du bor i et ordinært asylmottak eller transittmottak, familiesammensetningen din og statusen i asylsaken din. </a:t>
            </a:r>
            <a:endParaRPr lang="nb-NO" dirty="0">
              <a:cs typeface="Arial"/>
            </a:endParaRPr>
          </a:p>
          <a:p>
            <a:endParaRPr lang="nb-NO" dirty="0"/>
          </a:p>
          <a:p>
            <a:pPr marL="0" marR="0" lvl="0" indent="0" algn="l" defTabSz="1088776" rtl="0" eaLnBrk="1" fontAlgn="auto" latinLnBrk="0" hangingPunct="1">
              <a:lnSpc>
                <a:spcPct val="100000"/>
              </a:lnSpc>
              <a:spcBef>
                <a:spcPts val="0"/>
              </a:spcBef>
              <a:spcAft>
                <a:spcPts val="0"/>
              </a:spcAft>
              <a:buClrTx/>
              <a:buSzTx/>
              <a:buFontTx/>
              <a:buNone/>
              <a:tabLst/>
              <a:defRPr/>
            </a:pPr>
            <a:r>
              <a:rPr lang="nb-NO" dirty="0"/>
              <a:t>Norske myndigheter bestemmer hvor mye penger UDI skal gi deg når du bor i asylmottak. </a:t>
            </a:r>
          </a:p>
          <a:p>
            <a:pPr marL="0" marR="0" lvl="0" indent="0" algn="l" defTabSz="1088776" rtl="0" eaLnBrk="1" fontAlgn="auto" latinLnBrk="0" hangingPunct="1">
              <a:lnSpc>
                <a:spcPct val="100000"/>
              </a:lnSpc>
              <a:spcBef>
                <a:spcPts val="0"/>
              </a:spcBef>
              <a:spcAft>
                <a:spcPts val="0"/>
              </a:spcAft>
              <a:buClrTx/>
              <a:buSzTx/>
              <a:buFontTx/>
              <a:buNone/>
              <a:tabLst/>
              <a:defRPr/>
            </a:pPr>
            <a:r>
              <a:rPr lang="nb-NO" dirty="0"/>
              <a:t>Hvis du har egen inntekt og formue, kan du miste retten til stønad helt eller delvis. Hvis du har en jobb og tjener mer enn basisstønaden, må du betale husleie.</a:t>
            </a:r>
          </a:p>
          <a:p>
            <a:pPr marL="0" indent="0">
              <a:buFont typeface="Arial" panose="020B0604020202020204" pitchFamily="34" charset="0"/>
              <a:buNone/>
            </a:pPr>
            <a:endParaRPr lang="nb-NO" sz="1200" b="0" dirty="0"/>
          </a:p>
          <a:p>
            <a:pPr marL="0" indent="0">
              <a:buFont typeface="Arial" panose="020B0604020202020204" pitchFamily="34" charset="0"/>
              <a:buNone/>
            </a:pPr>
            <a:r>
              <a:rPr lang="nb-NO" sz="1200" b="0" dirty="0"/>
              <a:t>Hvis du har internasjonal beskyttelse, en dublinsak eller endelig avslag på søknaden om beskyttelse og har oversittet utreisefristen, får du mindre penger. </a:t>
            </a:r>
          </a:p>
          <a:p>
            <a:endParaRPr lang="nb-NO" sz="1200" b="0" dirty="0"/>
          </a:p>
          <a:p>
            <a:r>
              <a:rPr lang="nb-NO" sz="1200" b="1" dirty="0"/>
              <a:t>Til deg som holder presentasjonen</a:t>
            </a:r>
            <a:endParaRPr lang="nb-NO" sz="1200" b="1" dirty="0">
              <a:cs typeface="Arial"/>
            </a:endParaRPr>
          </a:p>
          <a:p>
            <a:r>
              <a:rPr lang="nb-NO" dirty="0">
                <a:cs typeface="Arial"/>
              </a:rPr>
              <a:t>Fortell hvordan dere utbetaler basis på deres asylmottak:</a:t>
            </a:r>
          </a:p>
          <a:p>
            <a:pPr marL="171450" indent="-171450">
              <a:buFont typeface="Arial" panose="020B0604020202020204" pitchFamily="34" charset="0"/>
              <a:buChar char="•"/>
            </a:pPr>
            <a:r>
              <a:rPr lang="nb-NO" dirty="0">
                <a:cs typeface="Arial"/>
              </a:rPr>
              <a:t>Betaler mottaket ut basisbeløpet kontant eller på kort? </a:t>
            </a:r>
          </a:p>
          <a:p>
            <a:pPr marL="171450" indent="-171450">
              <a:buFont typeface="Arial" panose="020B0604020202020204" pitchFamily="34" charset="0"/>
              <a:buChar char="•"/>
            </a:pPr>
            <a:r>
              <a:rPr lang="nb-NO" dirty="0">
                <a:cs typeface="Arial"/>
              </a:rPr>
              <a:t>Kan de voksne i en familie få ett kort hver?</a:t>
            </a:r>
          </a:p>
          <a:p>
            <a:pPr marL="171450" indent="-171450">
              <a:buFont typeface="Arial" panose="020B0604020202020204" pitchFamily="34" charset="0"/>
              <a:buChar char="•"/>
            </a:pPr>
            <a:r>
              <a:rPr lang="nb-NO" dirty="0">
                <a:cs typeface="Arial"/>
              </a:rPr>
              <a:t>Kan basisbeløpet deles mellom de voksne? </a:t>
            </a:r>
          </a:p>
          <a:p>
            <a:pPr marL="171450" indent="-171450">
              <a:buFont typeface="Arial" panose="020B0604020202020204" pitchFamily="34" charset="0"/>
              <a:buChar char="•"/>
            </a:pPr>
            <a:endParaRPr lang="nb-NO" dirty="0">
              <a:cs typeface="Arial"/>
            </a:endParaRPr>
          </a:p>
          <a:p>
            <a:r>
              <a:rPr lang="nb-NO" dirty="0"/>
              <a:t>Hvis det er flere beboere i en økonomigruppe, kan utbetalingene fordeles mellom flere personer så lenge de får 100 % til sammen. </a:t>
            </a:r>
          </a:p>
          <a:p>
            <a:endParaRPr lang="nb-NO" dirty="0"/>
          </a:p>
          <a:p>
            <a:r>
              <a:rPr lang="nb-NO" dirty="0"/>
              <a:t>Eksempel</a:t>
            </a:r>
          </a:p>
          <a:p>
            <a:pPr marL="171450" indent="-171450">
              <a:buFont typeface="Arial" panose="020B0604020202020204" pitchFamily="34" charset="0"/>
              <a:buChar char="•"/>
            </a:pPr>
            <a:r>
              <a:rPr lang="nb-NO" dirty="0"/>
              <a:t>To voksne og to barn der de voksne får utbetalt 50 % hver av samlet basis for gruppen eller en fordeling på 25 % og 75 %.</a:t>
            </a:r>
          </a:p>
          <a:p>
            <a:endParaRPr lang="nb-NO" dirty="0"/>
          </a:p>
          <a:p>
            <a:r>
              <a:rPr lang="nb-NO" dirty="0"/>
              <a:t>Beboere kan få oversikt over hva de har fått utbetalt fra UDI. De kan spørre dere på mottaket eller sende e-post til UDI.</a:t>
            </a:r>
            <a:endParaRPr lang="nb-NO" dirty="0">
              <a:cs typeface="Arial"/>
            </a:endParaRPr>
          </a:p>
          <a:p>
            <a:endParaRPr lang="nb-NO" dirty="0"/>
          </a:p>
          <a:p>
            <a:r>
              <a:rPr lang="nb-NO" sz="1200" b="1" dirty="0"/>
              <a:t>Forslag til metode</a:t>
            </a:r>
            <a:endParaRPr lang="nb-NO" sz="1200" b="1" dirty="0">
              <a:cs typeface="Arial"/>
            </a:endParaRPr>
          </a:p>
          <a:p>
            <a:r>
              <a:rPr lang="nb-NO" dirty="0"/>
              <a:t>Snakk om og vis hva som er basisbeløp for ulike grupper i mottaket som enslige, dublin eller endelig avslag, barnetillegg, enslig forsørgertillegg, mottak med og uten kantine.</a:t>
            </a:r>
          </a:p>
          <a:p>
            <a:r>
              <a:rPr lang="nb-NO" dirty="0"/>
              <a:t>Snakk om hva basisbeløpet skal dekke.</a:t>
            </a:r>
          </a:p>
          <a:p>
            <a:endParaRPr lang="nb-NO" dirty="0"/>
          </a:p>
          <a:p>
            <a:r>
              <a:rPr lang="nb-NO" b="1" dirty="0"/>
              <a:t>Les mer her</a:t>
            </a:r>
            <a:endParaRPr lang="nb-NO" dirty="0">
              <a:cs typeface="Arial"/>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nb-NO" dirty="0">
                <a:cs typeface="Arial"/>
              </a:rPr>
              <a:t>I UDIs retningslinje </a:t>
            </a:r>
            <a:r>
              <a:rPr lang="nb-NO" b="0" i="0" dirty="0">
                <a:solidFill>
                  <a:srgbClr val="303030"/>
                </a:solidFill>
                <a:effectLst/>
                <a:latin typeface="Tstar Bold"/>
              </a:rPr>
              <a:t>UDI 2024-002 Stønad til beboere i asylmottak </a:t>
            </a:r>
          </a:p>
          <a:p>
            <a:r>
              <a:rPr lang="nb-NO" dirty="0"/>
              <a:t>finner du UDIs retningslinjer om stønader: </a:t>
            </a:r>
            <a:r>
              <a:rPr lang="nb-NO" u="sng" dirty="0">
                <a:solidFill>
                  <a:srgbClr val="0070C0"/>
                </a:solidFill>
              </a:rPr>
              <a:t>https://www.udiregelverk.no/rettskilder/udi-retningslinjer/udi-2024-002/</a:t>
            </a:r>
          </a:p>
          <a:p>
            <a:endParaRPr lang="nb-NO" dirty="0">
              <a:cs typeface="Arial"/>
            </a:endParaRPr>
          </a:p>
          <a:p>
            <a:r>
              <a:rPr lang="nb-NO" dirty="0">
                <a:cs typeface="Arial"/>
              </a:rPr>
              <a:t>I UDIs retningslinje </a:t>
            </a:r>
            <a:r>
              <a:rPr lang="nb-NO" dirty="0">
                <a:cs typeface="Arial"/>
                <a:hlinkClick r:id="rId3"/>
              </a:rPr>
              <a:t>"</a:t>
            </a:r>
            <a:r>
              <a:rPr lang="nb-NO" dirty="0">
                <a:hlinkClick r:id="rId3"/>
              </a:rPr>
              <a:t>UDI 2024-002V1 Satser for økonomiske stønad til beboere i mottak i 2024</a:t>
            </a:r>
            <a:r>
              <a:rPr lang="nb-NO" dirty="0"/>
              <a:t> finner du satsene som gjelder nå: https://www.udiregelverk.no/rettskilder/udi-retningslinjer/udi-2024-002/udi-2024-002v1/</a:t>
            </a:r>
          </a:p>
          <a:p>
            <a:r>
              <a:rPr lang="nb-NO" dirty="0"/>
              <a:t> </a:t>
            </a:r>
            <a:endParaRPr lang="nb-NO" dirty="0">
              <a:cs typeface="Arial"/>
            </a:endParaRPr>
          </a:p>
          <a:p>
            <a:r>
              <a:rPr lang="nb-NO" dirty="0"/>
              <a:t>Forskrift om stønad til beboere i asylmottak: </a:t>
            </a:r>
            <a:r>
              <a:rPr lang="nb-NO" dirty="0">
                <a:hlinkClick r:id="rId4"/>
              </a:rPr>
              <a:t>https://lovdata.no/dokument/LTI/forskrift/2022-05-31-948</a:t>
            </a:r>
            <a:r>
              <a:rPr lang="nb-NO" dirty="0"/>
              <a:t> </a:t>
            </a:r>
          </a:p>
          <a:p>
            <a:endParaRPr lang="nb-NO" dirty="0">
              <a:cs typeface="Arial"/>
            </a:endParaRPr>
          </a:p>
          <a:p>
            <a:r>
              <a:rPr lang="nb-NO" dirty="0"/>
              <a:t>Se brukerveiledningen for området Beboere i Mot-portalen </a:t>
            </a:r>
            <a:r>
              <a:rPr lang="nb-NO" dirty="0">
                <a:hlinkClick r:id="rId5"/>
              </a:rPr>
              <a:t>Brukerveiledning for området Beboere i Mot-portalen</a:t>
            </a:r>
            <a:endParaRPr lang="nb-NO" dirty="0"/>
          </a:p>
          <a:p>
            <a:endParaRPr lang="nb-NO" dirty="0">
              <a:cs typeface="Arial"/>
            </a:endParaRPr>
          </a:p>
          <a:p>
            <a:endParaRPr lang="nb-NO" dirty="0"/>
          </a:p>
        </p:txBody>
      </p:sp>
    </p:spTree>
    <p:extLst>
      <p:ext uri="{BB962C8B-B14F-4D97-AF65-F5344CB8AC3E}">
        <p14:creationId xmlns:p14="http://schemas.microsoft.com/office/powerpoint/2010/main" val="2488769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a:t>Tilleggsstønad</a:t>
            </a:r>
          </a:p>
          <a:p>
            <a:endParaRPr lang="nb-NO" sz="1200" b="1"/>
          </a:p>
          <a:p>
            <a:r>
              <a:rPr lang="nb-NO" sz="1200" b="1"/>
              <a:t>Støttetekst</a:t>
            </a:r>
            <a:endParaRPr lang="nb-NO" sz="1200" b="0"/>
          </a:p>
          <a:p>
            <a:r>
              <a:rPr lang="nb-NO" sz="1200" b="0" noProof="0"/>
              <a:t>Du kan få penger til å dekke nødvendige utgifter som basisstønaden ikke dekker. Det heter tilleggsstønad. Norske myndigheter bestemmer hva du kan ha rett til å få dekket. Det kommer an på status i asylsaken din, hvilken type asylmottak du bor på og hva du trenger penger til.</a:t>
            </a:r>
          </a:p>
          <a:p>
            <a:endParaRPr lang="nb-NO" sz="1200" b="0" noProof="0"/>
          </a:p>
          <a:p>
            <a:r>
              <a:rPr lang="nb-NO" sz="1200" b="0" noProof="0"/>
              <a:t>Noen ganger må du søke til UDI om å få tilleggsstønaden. Andre ganger får du tilleggsstønad uten å søke.  </a:t>
            </a:r>
          </a:p>
          <a:p>
            <a:r>
              <a:rPr lang="nb-NO" sz="1200" b="0" noProof="0"/>
              <a:t>Hvis du får tilleggsstønad, får du pengene direkte på kortet ditt eller mottaket betaler utgiften for deg. </a:t>
            </a:r>
          </a:p>
          <a:p>
            <a:endParaRPr lang="nb-NO" sz="1200" b="0" noProof="0"/>
          </a:p>
          <a:p>
            <a:r>
              <a:rPr lang="nb-NO" sz="1200" b="0" noProof="0"/>
              <a:t>Tilleggsstønader du ikke trenger å søke om er</a:t>
            </a:r>
          </a:p>
          <a:p>
            <a:pPr marL="171450" indent="-171450">
              <a:buFont typeface="Arial" panose="020B0604020202020204" pitchFamily="34" charset="0"/>
              <a:buChar char="•"/>
            </a:pPr>
            <a:r>
              <a:rPr lang="nb-NO" sz="1200" b="0" noProof="0"/>
              <a:t>noen nødvendige reiser som for eksempel reise til asylintervju, møter hos politiet, til og fra barnehage og i forbindelse med undervisning.</a:t>
            </a:r>
          </a:p>
          <a:p>
            <a:pPr marL="171450" indent="-171450">
              <a:buFont typeface="Arial" panose="020B0604020202020204" pitchFamily="34" charset="0"/>
              <a:buChar char="•"/>
            </a:pPr>
            <a:r>
              <a:rPr lang="nb-NO" sz="1200" b="0" noProof="0"/>
              <a:t>reise når du flytter mellom asylmottak eller reise til kommunen du skal bosettes i.</a:t>
            </a:r>
          </a:p>
          <a:p>
            <a:pPr marL="171450" indent="-171450">
              <a:buFont typeface="Arial" panose="020B0604020202020204" pitchFamily="34" charset="0"/>
              <a:buChar char="•"/>
            </a:pPr>
            <a:r>
              <a:rPr lang="nb-NO" sz="1200" b="0" noProof="0"/>
              <a:t>penger til klær hvis du ikke har fått klespakke eller tilbud om klespakke på Nasjonalt ankomstsenter.</a:t>
            </a:r>
          </a:p>
          <a:p>
            <a:pPr marL="171450" indent="-171450">
              <a:buFont typeface="Arial" panose="020B0604020202020204" pitchFamily="34" charset="0"/>
              <a:buChar char="•"/>
            </a:pPr>
            <a:r>
              <a:rPr lang="nb-NO" sz="1200" b="0" noProof="0"/>
              <a:t>dekke egenandel til psykolog eller psykiater, inkludert medisiner og fysioterapi når det er en del av behandlingen. </a:t>
            </a:r>
          </a:p>
          <a:p>
            <a:pPr marL="171450" indent="-171450">
              <a:buFont typeface="Arial" panose="020B0604020202020204" pitchFamily="34" charset="0"/>
              <a:buChar char="•"/>
            </a:pPr>
            <a:r>
              <a:rPr lang="nb-NO" sz="1200" b="0" noProof="0"/>
              <a:t>penger til utgifter for barn som starter i barnehage og grunnskole. </a:t>
            </a:r>
          </a:p>
          <a:p>
            <a:pPr marL="171450" indent="-171450">
              <a:buFont typeface="Arial" panose="020B0604020202020204" pitchFamily="34" charset="0"/>
              <a:buChar char="•"/>
            </a:pPr>
            <a:r>
              <a:rPr lang="nb-NO" sz="1200" b="0" noProof="0"/>
              <a:t>penger til utgifter ved fødsel. Det er bare beboere som ikke har krav på engangsstønad ved fødsel etter folketrygdloven som får engangsbeløpet. UDI tilbyr i enkelte tilfeller en utstyrspakke for nyfødte. Beboere som har mottatt denne pakken, skal ikke ha engangsbeløpet etter denne bestemmelsen. </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noProof="0"/>
              <a:t>akutte helseutgifter hvis du har redusert basisutbetaling (internasjonal beskyttelse, dublinsak eller endelig avslag på søknaden om beskyttelse og har oversittet utreisefristen). </a:t>
            </a: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b="0"/>
          </a:p>
          <a:p>
            <a:r>
              <a:rPr lang="nb-NO" sz="1200" b="0"/>
              <a:t>Tilleggsstønader du må søke om er for eksempel</a:t>
            </a:r>
          </a:p>
          <a:p>
            <a:pPr marL="171450" indent="-171450">
              <a:buFont typeface="Arial" panose="020B0604020202020204" pitchFamily="34" charset="0"/>
              <a:buChar char="•"/>
            </a:pPr>
            <a:r>
              <a:rPr lang="nb-NO" sz="1200" b="0"/>
              <a:t>helseutgifter</a:t>
            </a:r>
          </a:p>
          <a:p>
            <a:pPr marL="171450" indent="-171450">
              <a:buFont typeface="Arial" panose="020B0604020202020204" pitchFamily="34" charset="0"/>
              <a:buChar char="•"/>
            </a:pPr>
            <a:r>
              <a:rPr lang="nb-NO" sz="1200" b="0"/>
              <a:t>tannbehandling</a:t>
            </a:r>
          </a:p>
          <a:p>
            <a:pPr marL="171450" indent="-171450">
              <a:buFont typeface="Arial" panose="020B0604020202020204" pitchFamily="34" charset="0"/>
              <a:buChar char="•"/>
            </a:pPr>
            <a:r>
              <a:rPr lang="nb-NO" sz="1200" b="0"/>
              <a:t>briller og andre hjelpemidler</a:t>
            </a:r>
          </a:p>
          <a:p>
            <a:pPr marL="171450" indent="-171450">
              <a:buFont typeface="Arial" panose="020B0604020202020204" pitchFamily="34" charset="0"/>
              <a:buChar char="•"/>
            </a:pPr>
            <a:r>
              <a:rPr lang="nb-NO" sz="1200" b="0"/>
              <a:t>transport</a:t>
            </a:r>
          </a:p>
          <a:p>
            <a:pPr marL="171450" indent="-171450">
              <a:buFont typeface="Arial" panose="020B0604020202020204" pitchFamily="34" charset="0"/>
              <a:buChar char="•"/>
            </a:pPr>
            <a:r>
              <a:rPr lang="nb-NO" sz="1200" b="0"/>
              <a:t>utdanning</a:t>
            </a:r>
          </a:p>
          <a:p>
            <a:pPr marL="171450" indent="-171450">
              <a:buFont typeface="Arial" panose="020B0604020202020204" pitchFamily="34" charset="0"/>
              <a:buChar char="•"/>
            </a:pPr>
            <a:r>
              <a:rPr lang="nb-NO" sz="1200" b="0"/>
              <a:t>gravferd</a:t>
            </a:r>
          </a:p>
          <a:p>
            <a:pPr marL="171450" indent="-171450">
              <a:buFont typeface="Arial" panose="020B0604020202020204" pitchFamily="34" charset="0"/>
              <a:buChar char="•"/>
            </a:pPr>
            <a:r>
              <a:rPr lang="nb-NO" sz="1200" b="0"/>
              <a:t>nødvendig spesialkosthold</a:t>
            </a:r>
          </a:p>
          <a:p>
            <a:pPr marL="171450" indent="-171450">
              <a:buFont typeface="Arial" panose="020B0604020202020204" pitchFamily="34" charset="0"/>
              <a:buChar char="•"/>
            </a:pPr>
            <a:r>
              <a:rPr lang="nb-NO" sz="1200" b="0"/>
              <a:t>ekstraordinært behov for klær</a:t>
            </a:r>
          </a:p>
          <a:p>
            <a:pPr marL="171450" indent="-171450">
              <a:buFont typeface="Arial" panose="020B0604020202020204" pitchFamily="34" charset="0"/>
              <a:buChar char="•"/>
            </a:pPr>
            <a:r>
              <a:rPr lang="nb-NO" sz="1200" b="0"/>
              <a:t>tap av eiendeler</a:t>
            </a:r>
          </a:p>
          <a:p>
            <a:pPr marL="171450" indent="-171450">
              <a:buFont typeface="Arial" panose="020B0604020202020204" pitchFamily="34" charset="0"/>
              <a:buChar char="•"/>
            </a:pPr>
            <a:r>
              <a:rPr lang="nb-NO" sz="1200" b="0"/>
              <a:t>anskaffelse av ID-dokumenter</a:t>
            </a:r>
          </a:p>
          <a:p>
            <a:endParaRPr lang="nb-NO" sz="1200" b="0"/>
          </a:p>
          <a:p>
            <a:r>
              <a:rPr lang="nb-NO" sz="1200" b="0"/>
              <a:t>Før du kan søke om å få tilleggsstønad må du ha oppfylt en egenandelsgrense. Hvis du ikke har penger kan du søke om forskudd på egenandelen. Du betaler tilbake forskuddet ved å bli trukket i fremtidige basisutbetalinger.</a:t>
            </a:r>
          </a:p>
          <a:p>
            <a:endParaRPr lang="nb-NO" sz="1200" b="0"/>
          </a:p>
          <a:p>
            <a:r>
              <a:rPr lang="nb-NO" sz="1200" b="0"/>
              <a:t>De ansatte på asylmottaket vet hva du kan søke om, og hjelper deg med å søke. </a:t>
            </a:r>
          </a:p>
          <a:p>
            <a:endParaRPr lang="nb-NO" sz="1200" b="0"/>
          </a:p>
          <a:p>
            <a:pPr marL="0" marR="0" lvl="0" indent="0" algn="l" defTabSz="1088776" rtl="0" eaLnBrk="1" fontAlgn="auto" latinLnBrk="0" hangingPunct="1">
              <a:lnSpc>
                <a:spcPct val="100000"/>
              </a:lnSpc>
              <a:spcBef>
                <a:spcPts val="0"/>
              </a:spcBef>
              <a:spcAft>
                <a:spcPts val="0"/>
              </a:spcAft>
              <a:buClrTx/>
              <a:buSzTx/>
              <a:buFontTx/>
              <a:buNone/>
              <a:tabLst/>
              <a:defRPr/>
            </a:pPr>
            <a:r>
              <a:rPr lang="nb-NO" sz="1200" b="0"/>
              <a:t>Du kan få redusert stønad eller miste retten til å få stønad hvis du har egen inntekt eller formue, eller hvis det du søker om blir dekket av folketrygden.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nb-NO" sz="1200" b="1"/>
          </a:p>
          <a:p>
            <a:r>
              <a:rPr lang="nb-NO" sz="1200" b="1"/>
              <a:t>Til deg som holder presentasjonen</a:t>
            </a:r>
          </a:p>
          <a:p>
            <a:r>
              <a:rPr lang="nb-NO"/>
              <a:t>Du kan lese mer om stønad til beboere i asylmottak på UDI Mottak og fagområdet Ytelser. Du kan ta e-læringskurs i direkte refunderbare ytelser/tilleggsstønad uten søknad på UDI-skolen eller se brukerveiledning for direkte refunderbare ytelser, tilleggsstønad etter søknad og forskudd på basisstønad.</a:t>
            </a:r>
          </a:p>
          <a:p>
            <a:endParaRPr lang="nb-NO" b="1"/>
          </a:p>
          <a:p>
            <a:r>
              <a:rPr lang="nb-NO" b="1"/>
              <a:t>Les mer her</a:t>
            </a:r>
          </a:p>
          <a:p>
            <a:pPr marL="171450" indent="-171450">
              <a:buFont typeface="Arial" panose="020B0604020202020204" pitchFamily="34" charset="0"/>
              <a:buChar char="•"/>
            </a:pPr>
            <a:r>
              <a:rPr lang="nb-NO" b="0"/>
              <a:t>Forskrift om stønad til beboere i asylmottak: </a:t>
            </a:r>
            <a:r>
              <a:rPr lang="nb-NO">
                <a:hlinkClick r:id="rId3"/>
              </a:rPr>
              <a:t>https://lovdata.no/dokument/LTI/forskrift/2022-05-31-948</a:t>
            </a:r>
            <a:r>
              <a:rPr lang="nb-NO"/>
              <a:t> </a:t>
            </a:r>
            <a:endParaRPr lang="nb-NO">
              <a:cs typeface="Arial"/>
            </a:endParaRPr>
          </a:p>
          <a:p>
            <a:pPr marL="171450" indent="-171450">
              <a:buFont typeface="Arial" panose="020B0604020202020204" pitchFamily="34" charset="0"/>
              <a:buChar char="•"/>
            </a:pPr>
            <a:r>
              <a:rPr lang="nb-NO" b="0"/>
              <a:t>Retningslinje om stønad: </a:t>
            </a:r>
            <a:r>
              <a:rPr lang="nb-NO">
                <a:hlinkClick r:id="rId4"/>
              </a:rPr>
              <a:t>https://www.udiregelverk.no/rettskilder/udi-retningslinjer/udi-2024-002/</a:t>
            </a:r>
            <a:r>
              <a:rPr lang="nb-NO"/>
              <a:t> </a:t>
            </a:r>
            <a:endParaRPr lang="nb-NO">
              <a:cs typeface="Arial"/>
            </a:endParaRPr>
          </a:p>
          <a:p>
            <a:pPr marL="171450" indent="-171450">
              <a:buFont typeface="Arial" panose="020B0604020202020204" pitchFamily="34" charset="0"/>
              <a:buChar char="•"/>
            </a:pPr>
            <a:r>
              <a:rPr lang="nb-NO" b="0"/>
              <a:t>Satser for økonomisk stønad: </a:t>
            </a:r>
            <a:r>
              <a:rPr lang="nb-NO">
                <a:hlinkClick r:id="rId5"/>
              </a:rPr>
              <a:t>https://www.udiregelverk.no/rettskilder/udi-retningslinjer/udi-2024-002/udi-2024-002v1/#2.1.1.1._Beboere_i_transittmottak_</a:t>
            </a:r>
            <a:r>
              <a:rPr lang="nb-NO"/>
              <a:t> </a:t>
            </a:r>
            <a:endParaRPr lang="nb-NO">
              <a:cs typeface="Arial"/>
            </a:endParaRPr>
          </a:p>
          <a:p>
            <a:pPr marL="171450" marR="0" lvl="0" indent="-1714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a:t>Brukerveiledning for direkte refunderbare ytelser i Mot-portalen: </a:t>
            </a:r>
            <a:r>
              <a:rPr lang="nb-NO" sz="1200" b="0" i="0" u="none" strike="noStrike" kern="1200">
                <a:solidFill>
                  <a:schemeClr val="tx1"/>
                </a:solidFill>
                <a:effectLst/>
                <a:latin typeface="+mn-lt"/>
                <a:ea typeface="+mn-ea"/>
                <a:cs typeface="+mn-cs"/>
                <a:hlinkClick r:id="rId6"/>
              </a:rPr>
              <a:t>bit.ly/43ZivvJ</a:t>
            </a:r>
            <a:endParaRPr lang="nb-NO" b="0"/>
          </a:p>
          <a:p>
            <a:pPr marL="171450" indent="-171450">
              <a:buFont typeface="Arial" panose="020B0604020202020204" pitchFamily="34" charset="0"/>
              <a:buChar char="•"/>
            </a:pPr>
            <a:r>
              <a:rPr lang="nb-NO" b="0"/>
              <a:t>Brukerveiledning for tilleggsstønad etter søknad og forskudd på basisstønad: </a:t>
            </a:r>
            <a:r>
              <a:rPr lang="nb-NO" sz="1200" b="0" i="0" u="none" strike="noStrike" kern="1200">
                <a:solidFill>
                  <a:schemeClr val="tx1"/>
                </a:solidFill>
                <a:effectLst/>
                <a:latin typeface="+mn-lt"/>
                <a:ea typeface="+mn-ea"/>
                <a:cs typeface="+mn-cs"/>
                <a:hlinkClick r:id="rId7"/>
              </a:rPr>
              <a:t>bit.ly/44bxW2Q</a:t>
            </a:r>
            <a:endParaRPr lang="nb-NO" b="0"/>
          </a:p>
        </p:txBody>
      </p:sp>
    </p:spTree>
    <p:extLst>
      <p:ext uri="{BB962C8B-B14F-4D97-AF65-F5344CB8AC3E}">
        <p14:creationId xmlns:p14="http://schemas.microsoft.com/office/powerpoint/2010/main" val="261923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cs typeface="Arial"/>
              </a:rPr>
              <a:t>Økonomihåndtering</a:t>
            </a:r>
          </a:p>
          <a:p>
            <a:endParaRPr lang="nb-NO" sz="1400" b="1" dirty="0">
              <a:cs typeface="Arial"/>
            </a:endParaRPr>
          </a:p>
          <a:p>
            <a:r>
              <a:rPr lang="nb-NO" sz="1400" b="1" dirty="0">
                <a:cs typeface="Arial"/>
              </a:rPr>
              <a:t>Støttetekst</a:t>
            </a:r>
            <a:endParaRPr lang="nb-NO" sz="1400" b="1" dirty="0"/>
          </a:p>
          <a:p>
            <a:r>
              <a:rPr lang="nb-NO" sz="1200" dirty="0">
                <a:cs typeface="Arial"/>
              </a:rPr>
              <a:t>Når du bor i et asylmottak har du ansvar for din egen økonomi. Du må sørge for at pengene du får fra UDI er nok til å dekke utgiftene dine. </a:t>
            </a:r>
          </a:p>
          <a:p>
            <a:r>
              <a:rPr lang="nb-NO" sz="1200" dirty="0">
                <a:cs typeface="Arial"/>
              </a:rPr>
              <a:t>Lag gjerne et budsjett slik at du vet hvor mye penger du har, og skriv ned alt du har brukt penger på. Da får du oversikt over hva pengene går til, og det blir lettere å planlegge utgiftene dine fremover. </a:t>
            </a:r>
            <a:r>
              <a:rPr lang="nb-NO" sz="1200" dirty="0"/>
              <a:t>Det finnes flere nettsteder hvor du kan få hjelp til å lage et budsjett.</a:t>
            </a:r>
            <a:endParaRPr lang="nb-NO" sz="1200" dirty="0">
              <a:cs typeface="Arial"/>
            </a:endParaRPr>
          </a:p>
          <a:p>
            <a:endParaRPr lang="nb-NO" sz="1200" dirty="0">
              <a:cs typeface="Arial"/>
            </a:endParaRPr>
          </a:p>
          <a:p>
            <a:r>
              <a:rPr lang="nb-NO" sz="1200" dirty="0"/>
              <a:t>Basisstønaden skal dekke de grunnleggende behovene dine for mat, klær, helsehjelp og andre nødvendige utgifter. </a:t>
            </a:r>
            <a:endParaRPr lang="nb-NO" sz="1200" dirty="0">
              <a:cs typeface="Arial"/>
            </a:endParaRPr>
          </a:p>
          <a:p>
            <a:endParaRPr lang="nb-NO" sz="1200" dirty="0">
              <a:cs typeface="Arial"/>
            </a:endParaRPr>
          </a:p>
          <a:p>
            <a:r>
              <a:rPr lang="nb-NO" sz="1200" dirty="0">
                <a:cs typeface="Arial"/>
              </a:rPr>
              <a:t>I Norge er prisnivået høyt og mange ting er veldig dyre. Når du skal handle mat lønner det seg derfor å planlegge innkjøpene godt og handle inn til flere dager om gangen.</a:t>
            </a:r>
          </a:p>
          <a:p>
            <a:endParaRPr lang="nb-NO" sz="1200" b="0" dirty="0"/>
          </a:p>
          <a:p>
            <a:r>
              <a:rPr lang="nb-NO" sz="1200" b="1" dirty="0"/>
              <a:t>Til deg som holder presentasjonen</a:t>
            </a:r>
            <a:endParaRPr lang="nb-NO" sz="1200" b="1" dirty="0">
              <a:cs typeface="Arial"/>
            </a:endParaRPr>
          </a:p>
          <a:p>
            <a:r>
              <a:rPr lang="nb-NO" sz="1200" b="0" dirty="0"/>
              <a:t>Tilpass innholdet til beboergruppa. Noen vil ha behov for mer detaljert informasjon enn andre. </a:t>
            </a:r>
            <a:endParaRPr lang="nb-NO" sz="1200" b="0" dirty="0">
              <a:cs typeface="Arial"/>
            </a:endParaRPr>
          </a:p>
          <a:p>
            <a:endParaRPr lang="nb-NO" sz="1200" b="0" dirty="0"/>
          </a:p>
          <a:p>
            <a:r>
              <a:rPr lang="nb-NO" sz="1200" b="1" dirty="0"/>
              <a:t>Forslag til metode</a:t>
            </a:r>
            <a:endParaRPr lang="nb-NO" sz="1200" b="1" dirty="0">
              <a:cs typeface="Arial"/>
            </a:endParaRPr>
          </a:p>
          <a:p>
            <a:r>
              <a:rPr lang="nb-NO" sz="1200" b="0" dirty="0"/>
              <a:t>Vis fram hvordan beboerne kan lage budsjett. Se lenke under, eller søk på internett. </a:t>
            </a:r>
            <a:endParaRPr lang="nb-NO" sz="1200" b="0" dirty="0">
              <a:cs typeface="Arial"/>
            </a:endParaRPr>
          </a:p>
          <a:p>
            <a:r>
              <a:rPr lang="nb-NO" sz="1200" b="0" dirty="0"/>
              <a:t>Vis fram nettsider til matbutikker i nærheten av asylmottaket for å se prisforskjeller. </a:t>
            </a:r>
            <a:endParaRPr lang="nb-NO" sz="1200" b="0" dirty="0">
              <a:cs typeface="Arial"/>
            </a:endParaRPr>
          </a:p>
          <a:p>
            <a:endParaRPr lang="nb-NO" sz="1200" b="1" dirty="0">
              <a:cs typeface="Arial"/>
            </a:endParaRPr>
          </a:p>
          <a:p>
            <a:r>
              <a:rPr lang="nb-NO" sz="1200" b="1" dirty="0">
                <a:cs typeface="Arial"/>
              </a:rPr>
              <a:t>Les mer her</a:t>
            </a:r>
            <a:endParaRPr lang="nb-NO" dirty="0">
              <a:cs typeface="Arial"/>
            </a:endParaRPr>
          </a:p>
          <a:p>
            <a:r>
              <a:rPr lang="nb-NO" dirty="0">
                <a:cs typeface="Arial"/>
              </a:rPr>
              <a:t>Referansebudsjett:</a:t>
            </a:r>
            <a:r>
              <a:rPr lang="nb-NO" b="1" dirty="0">
                <a:cs typeface="Arial"/>
              </a:rPr>
              <a:t> </a:t>
            </a:r>
            <a:r>
              <a:rPr lang="nb-NO" dirty="0">
                <a:hlinkClick r:id="rId3"/>
              </a:rPr>
              <a:t>https</a:t>
            </a:r>
            <a:r>
              <a:rPr lang="nb-NO" sz="1200" dirty="0">
                <a:hlinkClick r:id="rId3"/>
              </a:rPr>
              <a:t>://www.oslomet.no/om/sifo/referansebudsjettet</a:t>
            </a:r>
            <a:r>
              <a:rPr lang="nb-NO" sz="1200" dirty="0"/>
              <a:t> </a:t>
            </a:r>
            <a:endParaRPr lang="nb-NO" sz="1200" dirty="0">
              <a:cs typeface="Arial"/>
            </a:endParaRPr>
          </a:p>
        </p:txBody>
      </p:sp>
    </p:spTree>
    <p:extLst>
      <p:ext uri="{BB962C8B-B14F-4D97-AF65-F5344CB8AC3E}">
        <p14:creationId xmlns:p14="http://schemas.microsoft.com/office/powerpoint/2010/main" val="1813564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orside grå">
    <p:spTree>
      <p:nvGrpSpPr>
        <p:cNvPr id="1" name=""/>
        <p:cNvGrpSpPr/>
        <p:nvPr/>
      </p:nvGrpSpPr>
      <p:grpSpPr>
        <a:xfrm>
          <a:off x="0" y="0"/>
          <a:ext cx="0" cy="0"/>
          <a:chOff x="0" y="0"/>
          <a:chExt cx="0" cy="0"/>
        </a:xfrm>
      </p:grpSpPr>
      <p:sp>
        <p:nvSpPr>
          <p:cNvPr id="4" name="Rektangel: avrundede hjørner 3">
            <a:extLst>
              <a:ext uri="{FF2B5EF4-FFF2-40B4-BE49-F238E27FC236}">
                <a16:creationId xmlns:a16="http://schemas.microsoft.com/office/drawing/2014/main" id="{5243908E-E19F-3CB0-6607-EF9B5C70C9C1}"/>
              </a:ext>
            </a:extLst>
          </p:cNvPr>
          <p:cNvSpPr/>
          <p:nvPr userDrawn="1"/>
        </p:nvSpPr>
        <p:spPr>
          <a:xfrm>
            <a:off x="378272" y="1591568"/>
            <a:ext cx="11438630" cy="4140959"/>
          </a:xfrm>
          <a:prstGeom prst="roundRect">
            <a:avLst>
              <a:gd name="adj" fmla="val 1696"/>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10" name="Objekt 9" hidden="1"/>
          <p:cNvGraphicFramePr>
            <a:graphicFrameLocks noChangeAspect="1"/>
          </p:cNvGraphicFramePr>
          <p:nvPr userDrawn="1">
            <p:custDataLst>
              <p:tags r:id="rId1"/>
            </p:custDataLst>
            <p:extLst>
              <p:ext uri="{D42A27DB-BD31-4B8C-83A1-F6EECF244321}">
                <p14:modId xmlns:p14="http://schemas.microsoft.com/office/powerpoint/2010/main" val="263127847"/>
              </p:ext>
            </p:extLst>
          </p:nvPr>
        </p:nvGraphicFramePr>
        <p:xfrm>
          <a:off x="2118" y="1589"/>
          <a:ext cx="2117" cy="1587"/>
        </p:xfrm>
        <a:graphic>
          <a:graphicData uri="http://schemas.openxmlformats.org/presentationml/2006/ole">
            <mc:AlternateContent xmlns:mc="http://schemas.openxmlformats.org/markup-compatibility/2006">
              <mc:Choice xmlns:v="urn:schemas-microsoft-com:vml" Requires="v">
                <p:oleObj name="think-cell Slide" r:id="rId5" imgW="270" imgH="270" progId="">
                  <p:embed/>
                </p:oleObj>
              </mc:Choice>
              <mc:Fallback>
                <p:oleObj name="think-cell Slide" r:id="rId5" imgW="270" imgH="270" progId="">
                  <p:embed/>
                  <p:pic>
                    <p:nvPicPr>
                      <p:cNvPr id="10" name="Objekt 9"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tel 1"/>
          <p:cNvSpPr>
            <a:spLocks noGrp="1"/>
          </p:cNvSpPr>
          <p:nvPr>
            <p:ph type="ctrTitle"/>
            <p:custDataLst>
              <p:tags r:id="rId2"/>
            </p:custDataLst>
          </p:nvPr>
        </p:nvSpPr>
        <p:spPr>
          <a:xfrm>
            <a:off x="648080" y="2133650"/>
            <a:ext cx="10365899" cy="646331"/>
          </a:xfrm>
          <a:prstGeom prst="rect">
            <a:avLst/>
          </a:prstGeom>
        </p:spPr>
        <p:txBody>
          <a:bodyPr lIns="0" tIns="0" rIns="0" bIns="0" anchor="t" anchorCtr="0">
            <a:spAutoFit/>
          </a:bodyPr>
          <a:lstStyle>
            <a:lvl1pPr algn="l">
              <a:defRPr sz="4200">
                <a:solidFill>
                  <a:schemeClr val="bg1"/>
                </a:solidFill>
              </a:defRPr>
            </a:lvl1pPr>
          </a:lstStyle>
          <a:p>
            <a:r>
              <a:rPr lang="nb-NO"/>
              <a:t>Klikk for å redigere tittelstil</a:t>
            </a:r>
          </a:p>
        </p:txBody>
      </p:sp>
      <p:sp>
        <p:nvSpPr>
          <p:cNvPr id="3" name="Undertittel 2"/>
          <p:cNvSpPr>
            <a:spLocks noGrp="1"/>
          </p:cNvSpPr>
          <p:nvPr>
            <p:ph type="subTitle" idx="1"/>
            <p:custDataLst>
              <p:tags r:id="rId3"/>
            </p:custDataLst>
          </p:nvPr>
        </p:nvSpPr>
        <p:spPr>
          <a:xfrm>
            <a:off x="648081" y="3672459"/>
            <a:ext cx="10365899" cy="384721"/>
          </a:xfrm>
          <a:prstGeom prst="rect">
            <a:avLst/>
          </a:prstGeom>
        </p:spPr>
        <p:txBody>
          <a:bodyPr wrap="square" lIns="0" tIns="0" rIns="0" bIns="0" anchor="t" anchorCtr="0">
            <a:spAutoFit/>
          </a:bodyPr>
          <a:lstStyle>
            <a:lvl1pPr marL="0" indent="0" algn="l">
              <a:buNone/>
              <a:defRPr sz="2500">
                <a:solidFill>
                  <a:schemeClr val="bg1"/>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nb-NO"/>
              <a:t>Klikk for å redigere undertittelstil i malen</a:t>
            </a:r>
          </a:p>
        </p:txBody>
      </p:sp>
      <p:pic>
        <p:nvPicPr>
          <p:cNvPr id="6" name="Bilde 5" descr="Utlendingsdirektoratet. The Norwegian Directorate of Immigration (UDI)">
            <a:extLst>
              <a:ext uri="{FF2B5EF4-FFF2-40B4-BE49-F238E27FC236}">
                <a16:creationId xmlns:a16="http://schemas.microsoft.com/office/drawing/2014/main" id="{121B95F2-2CF9-7B87-3C27-45661FE77A2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10562"/>
            <a:ext cx="3456439" cy="1350267"/>
          </a:xfrm>
          <a:prstGeom prst="rect">
            <a:avLst/>
          </a:prstGeom>
        </p:spPr>
      </p:pic>
    </p:spTree>
    <p:extLst>
      <p:ext uri="{BB962C8B-B14F-4D97-AF65-F5344CB8AC3E}">
        <p14:creationId xmlns:p14="http://schemas.microsoft.com/office/powerpoint/2010/main" val="318464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ort bilde uten tittel">
    <p:spTree>
      <p:nvGrpSpPr>
        <p:cNvPr id="1" name=""/>
        <p:cNvGrpSpPr/>
        <p:nvPr/>
      </p:nvGrpSpPr>
      <p:grpSpPr>
        <a:xfrm>
          <a:off x="0" y="0"/>
          <a:ext cx="0" cy="0"/>
          <a:chOff x="0" y="0"/>
          <a:chExt cx="0" cy="0"/>
        </a:xfrm>
      </p:grpSpPr>
      <p:sp>
        <p:nvSpPr>
          <p:cNvPr id="5" name="Plassholder for bilde 4"/>
          <p:cNvSpPr>
            <a:spLocks noGrp="1"/>
          </p:cNvSpPr>
          <p:nvPr>
            <p:ph type="pic" sz="quarter" idx="12" hasCustomPrompt="1"/>
          </p:nvPr>
        </p:nvSpPr>
        <p:spPr>
          <a:xfrm>
            <a:off x="630079" y="630146"/>
            <a:ext cx="10909364" cy="5076635"/>
          </a:xfrm>
        </p:spPr>
        <p:txBody>
          <a:bodyPr tIns="2100395"/>
          <a:lstStyle>
            <a:lvl1pPr marL="0" indent="0" algn="ctr">
              <a:buNone/>
              <a:defRPr/>
            </a:lvl1pPr>
          </a:lstStyle>
          <a:p>
            <a:r>
              <a:rPr lang="nb-NO"/>
              <a:t>Sett inn bilde</a:t>
            </a:r>
          </a:p>
        </p:txBody>
      </p:sp>
      <p:pic>
        <p:nvPicPr>
          <p:cNvPr id="2" name="Bilde 1">
            <a:extLst>
              <a:ext uri="{FF2B5EF4-FFF2-40B4-BE49-F238E27FC236}">
                <a16:creationId xmlns:a16="http://schemas.microsoft.com/office/drawing/2014/main" id="{70C0A0DA-A79B-E322-891B-78FE9FE23DB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256" r="86560" b="19018"/>
          <a:stretch/>
        </p:blipFill>
        <p:spPr>
          <a:xfrm>
            <a:off x="10418067" y="6141668"/>
            <a:ext cx="1638672" cy="584246"/>
          </a:xfrm>
          <a:prstGeom prst="rect">
            <a:avLst/>
          </a:prstGeom>
          <a:ln>
            <a:noFill/>
          </a:ln>
        </p:spPr>
      </p:pic>
    </p:spTree>
    <p:extLst>
      <p:ext uri="{BB962C8B-B14F-4D97-AF65-F5344CB8AC3E}">
        <p14:creationId xmlns:p14="http://schemas.microsoft.com/office/powerpoint/2010/main" val="122102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bwMode="white"/>
        <p:txBody>
          <a:bodyPr/>
          <a:lstStyle/>
          <a:p>
            <a:r>
              <a:rPr lang="nb-NO"/>
              <a:t>Klikk for å redigere tittelstil</a:t>
            </a:r>
          </a:p>
        </p:txBody>
      </p:sp>
      <p:sp>
        <p:nvSpPr>
          <p:cNvPr id="5" name="Plassholder for innhold 4">
            <a:extLst>
              <a:ext uri="{FF2B5EF4-FFF2-40B4-BE49-F238E27FC236}">
                <a16:creationId xmlns:a16="http://schemas.microsoft.com/office/drawing/2014/main" id="{57429B50-E2B4-4488-A02D-5595C7202926}"/>
              </a:ext>
            </a:extLst>
          </p:cNvPr>
          <p:cNvSpPr>
            <a:spLocks noGrp="1"/>
          </p:cNvSpPr>
          <p:nvPr>
            <p:ph idx="15"/>
          </p:nvPr>
        </p:nvSpPr>
        <p:spPr>
          <a:xfrm>
            <a:off x="630080" y="1584198"/>
            <a:ext cx="5220653" cy="4140959"/>
          </a:xfrm>
        </p:spPr>
        <p:txBody>
          <a:bodyPr lIns="0" tIns="0" rIns="0" bIns="0"/>
          <a:lstStyle/>
          <a:p>
            <a:pPr lvl="0"/>
            <a:r>
              <a:rPr lang="nb-NO"/>
              <a:t>Rediger tekststiler i malen</a:t>
            </a:r>
          </a:p>
          <a:p>
            <a:pPr lvl="1"/>
            <a:r>
              <a:rPr lang="nb-NO"/>
              <a:t>Andre nivå</a:t>
            </a:r>
          </a:p>
          <a:p>
            <a:pPr lvl="2"/>
            <a:r>
              <a:rPr lang="nb-NO"/>
              <a:t>Tredje nivå</a:t>
            </a:r>
          </a:p>
        </p:txBody>
      </p:sp>
      <p:sp>
        <p:nvSpPr>
          <p:cNvPr id="6" name="Plassholder for innhold 5">
            <a:extLst>
              <a:ext uri="{FF2B5EF4-FFF2-40B4-BE49-F238E27FC236}">
                <a16:creationId xmlns:a16="http://schemas.microsoft.com/office/drawing/2014/main" id="{7BB4167F-5524-4CC2-AFC0-4E28158A4533}"/>
              </a:ext>
            </a:extLst>
          </p:cNvPr>
          <p:cNvSpPr>
            <a:spLocks noGrp="1"/>
          </p:cNvSpPr>
          <p:nvPr>
            <p:ph sz="quarter" idx="16"/>
          </p:nvPr>
        </p:nvSpPr>
        <p:spPr>
          <a:xfrm>
            <a:off x="6318790" y="1584198"/>
            <a:ext cx="5220653" cy="4140959"/>
          </a:xfrm>
          <a:prstGeom prst="rect">
            <a:avLst/>
          </a:prstGeom>
        </p:spPr>
        <p:txBody>
          <a:bodyPr lIns="0" tIns="0" rIns="0" bIns="0"/>
          <a:lstStyle/>
          <a:p>
            <a:pPr lvl="0"/>
            <a:r>
              <a:rPr lang="nb-NO"/>
              <a:t>Rediger tekststiler i malen</a:t>
            </a:r>
          </a:p>
          <a:p>
            <a:pPr lvl="1"/>
            <a:r>
              <a:rPr lang="nb-NO"/>
              <a:t>Andre nivå</a:t>
            </a:r>
          </a:p>
          <a:p>
            <a:pPr lvl="2"/>
            <a:r>
              <a:rPr lang="nb-NO"/>
              <a:t>Tredje nivå</a:t>
            </a:r>
          </a:p>
        </p:txBody>
      </p:sp>
    </p:spTree>
    <p:extLst>
      <p:ext uri="{BB962C8B-B14F-4D97-AF65-F5344CB8AC3E}">
        <p14:creationId xmlns:p14="http://schemas.microsoft.com/office/powerpoint/2010/main" val="1620171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uttside">
    <p:spTree>
      <p:nvGrpSpPr>
        <p:cNvPr id="1" name=""/>
        <p:cNvGrpSpPr/>
        <p:nvPr/>
      </p:nvGrpSpPr>
      <p:grpSpPr>
        <a:xfrm>
          <a:off x="0" y="0"/>
          <a:ext cx="0" cy="0"/>
          <a:chOff x="0" y="0"/>
          <a:chExt cx="0" cy="0"/>
        </a:xfrm>
      </p:grpSpPr>
      <p:sp>
        <p:nvSpPr>
          <p:cNvPr id="3" name="TekstSylinder 2" descr="www.udi.no">
            <a:extLst>
              <a:ext uri="{C183D7F6-B498-43B3-948B-1728B52AA6E4}">
                <adec:decorative xmlns:adec="http://schemas.microsoft.com/office/drawing/2017/decorative" val="0"/>
              </a:ext>
            </a:extLst>
          </p:cNvPr>
          <p:cNvSpPr txBox="1"/>
          <p:nvPr userDrawn="1"/>
        </p:nvSpPr>
        <p:spPr>
          <a:xfrm>
            <a:off x="9975453" y="6092530"/>
            <a:ext cx="1399757" cy="386940"/>
          </a:xfrm>
          <a:prstGeom prst="rect">
            <a:avLst/>
          </a:prstGeom>
          <a:noFill/>
        </p:spPr>
        <p:txBody>
          <a:bodyPr wrap="none" lIns="108878" tIns="54439" rIns="108878" bIns="54439" rtlCol="0">
            <a:spAutoFit/>
          </a:bodyPr>
          <a:lstStyle/>
          <a:p>
            <a:r>
              <a:rPr lang="nb-NO" sz="1800">
                <a:solidFill>
                  <a:srgbClr val="C8373C"/>
                </a:solidFill>
              </a:rPr>
              <a:t>www.udi.no</a:t>
            </a:r>
          </a:p>
        </p:txBody>
      </p:sp>
      <p:sp>
        <p:nvSpPr>
          <p:cNvPr id="2" name="Plassholder for bunntekst 1"/>
          <p:cNvSpPr>
            <a:spLocks noGrp="1"/>
          </p:cNvSpPr>
          <p:nvPr>
            <p:ph type="ftr" sz="quarter" idx="10"/>
          </p:nvPr>
        </p:nvSpPr>
        <p:spPr>
          <a:xfrm>
            <a:off x="0" y="-7694"/>
            <a:ext cx="0" cy="15389"/>
          </a:xfrm>
          <a:prstGeom prst="rect">
            <a:avLst/>
          </a:prstGeom>
        </p:spPr>
        <p:txBody>
          <a:bodyPr/>
          <a:lstStyle>
            <a:lvl1pPr>
              <a:defRPr sz="100">
                <a:solidFill>
                  <a:schemeClr val="bg1"/>
                </a:solidFill>
              </a:defRPr>
            </a:lvl1pPr>
          </a:lstStyle>
          <a:p>
            <a:endParaRPr lang="nb-NO"/>
          </a:p>
        </p:txBody>
      </p:sp>
      <p:sp>
        <p:nvSpPr>
          <p:cNvPr id="4" name="Plassholder for lysbildenummer 3"/>
          <p:cNvSpPr>
            <a:spLocks noGrp="1"/>
          </p:cNvSpPr>
          <p:nvPr>
            <p:ph type="sldNum" sz="quarter" idx="11"/>
          </p:nvPr>
        </p:nvSpPr>
        <p:spPr>
          <a:xfrm>
            <a:off x="0" y="-23088"/>
            <a:ext cx="0" cy="0"/>
          </a:xfrm>
          <a:prstGeom prst="rect">
            <a:avLst/>
          </a:prstGeom>
        </p:spPr>
        <p:txBody>
          <a:bodyPr>
            <a:normAutofit/>
          </a:bodyPr>
          <a:lstStyle>
            <a:lvl1pPr>
              <a:defRPr sz="100">
                <a:solidFill>
                  <a:schemeClr val="bg1"/>
                </a:solidFill>
              </a:defRPr>
            </a:lvl1pPr>
          </a:lstStyle>
          <a:p>
            <a:fld id="{BB087720-8024-4DD6-978D-6C7F11933EA5}" type="slidenum">
              <a:rPr lang="nb-NO" smtClean="0"/>
              <a:pPr/>
              <a:t>‹#›</a:t>
            </a:fld>
            <a:endParaRPr lang="nb-NO"/>
          </a:p>
        </p:txBody>
      </p:sp>
      <p:pic>
        <p:nvPicPr>
          <p:cNvPr id="5" name="Bilde 4" descr="UDI. Utlendingsdirektoratet. Norwegian Directorate of Immigration">
            <a:extLst>
              <a:ext uri="{FF2B5EF4-FFF2-40B4-BE49-F238E27FC236}">
                <a16:creationId xmlns:a16="http://schemas.microsoft.com/office/drawing/2014/main" id="{0A1D013A-E000-33EB-4BE6-FA17A5639414}"/>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35" y="3176"/>
            <a:ext cx="3456439" cy="1350267"/>
          </a:xfrm>
          <a:prstGeom prst="rect">
            <a:avLst/>
          </a:prstGeom>
        </p:spPr>
      </p:pic>
      <p:pic>
        <p:nvPicPr>
          <p:cNvPr id="11" name="Bilde 10">
            <a:extLst>
              <a:ext uri="{FF2B5EF4-FFF2-40B4-BE49-F238E27FC236}">
                <a16:creationId xmlns:a16="http://schemas.microsoft.com/office/drawing/2014/main" id="{90F13619-6EAF-8C05-214B-4E8F9FA573A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965" y="1419237"/>
            <a:ext cx="10555245" cy="4227585"/>
          </a:xfrm>
          <a:prstGeom prst="rect">
            <a:avLst/>
          </a:prstGeom>
        </p:spPr>
      </p:pic>
      <p:sp>
        <p:nvSpPr>
          <p:cNvPr id="9" name="Tittel 1">
            <a:extLst>
              <a:ext uri="{FF2B5EF4-FFF2-40B4-BE49-F238E27FC236}">
                <a16:creationId xmlns:a16="http://schemas.microsoft.com/office/drawing/2014/main" id="{FC01C3FE-D17E-D213-040A-BF83E3F4C9FA}"/>
              </a:ext>
            </a:extLst>
          </p:cNvPr>
          <p:cNvSpPr>
            <a:spLocks noGrp="1"/>
          </p:cNvSpPr>
          <p:nvPr>
            <p:ph type="title" hasCustomPrompt="1"/>
          </p:nvPr>
        </p:nvSpPr>
        <p:spPr>
          <a:xfrm>
            <a:off x="0" y="-692780"/>
            <a:ext cx="10897644" cy="615553"/>
          </a:xfrm>
        </p:spPr>
        <p:txBody>
          <a:bodyPr/>
          <a:lstStyle>
            <a:lvl1pPr>
              <a:defRPr sz="4000">
                <a:solidFill>
                  <a:schemeClr val="tx1"/>
                </a:solidFill>
              </a:defRPr>
            </a:lvl1pPr>
          </a:lstStyle>
          <a:p>
            <a:r>
              <a:rPr lang="nb-NO"/>
              <a:t>Skriv inn</a:t>
            </a:r>
          </a:p>
        </p:txBody>
      </p:sp>
    </p:spTree>
    <p:extLst>
      <p:ext uri="{BB962C8B-B14F-4D97-AF65-F5344CB8AC3E}">
        <p14:creationId xmlns:p14="http://schemas.microsoft.com/office/powerpoint/2010/main" val="2134046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de med tekst over">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7BB4167F-5524-4CC2-AFC0-4E28158A4533}"/>
              </a:ext>
            </a:extLst>
          </p:cNvPr>
          <p:cNvSpPr>
            <a:spLocks noGrp="1"/>
          </p:cNvSpPr>
          <p:nvPr>
            <p:ph sz="quarter" idx="16"/>
          </p:nvPr>
        </p:nvSpPr>
        <p:spPr>
          <a:xfrm>
            <a:off x="651353" y="567948"/>
            <a:ext cx="10897644" cy="5158800"/>
          </a:xfrm>
          <a:prstGeom prst="rect">
            <a:avLst/>
          </a:prstGeom>
        </p:spPr>
        <p:txBody>
          <a:bodyPr lIns="0" tIns="0" rIns="0" bIns="0"/>
          <a:lstStyle>
            <a:lvl1pPr marL="0" indent="0">
              <a:buNone/>
              <a:defRPr/>
            </a:lvl1pPr>
          </a:lstStyle>
          <a:p>
            <a:pPr lvl="0"/>
            <a:endParaRPr lang="nb-NO"/>
          </a:p>
        </p:txBody>
      </p:sp>
      <p:sp>
        <p:nvSpPr>
          <p:cNvPr id="7" name="Tittel 1">
            <a:extLst>
              <a:ext uri="{FF2B5EF4-FFF2-40B4-BE49-F238E27FC236}">
                <a16:creationId xmlns:a16="http://schemas.microsoft.com/office/drawing/2014/main" id="{1FBB47F2-2946-4476-9E0D-A4BB7DE73CE5}"/>
              </a:ext>
            </a:extLst>
          </p:cNvPr>
          <p:cNvSpPr>
            <a:spLocks noGrp="1"/>
          </p:cNvSpPr>
          <p:nvPr>
            <p:ph type="title" hasCustomPrompt="1"/>
          </p:nvPr>
        </p:nvSpPr>
        <p:spPr>
          <a:xfrm>
            <a:off x="-1" y="-611969"/>
            <a:ext cx="10384078" cy="553998"/>
          </a:xfrm>
        </p:spPr>
        <p:txBody>
          <a:bodyPr/>
          <a:lstStyle>
            <a:lvl1pPr>
              <a:defRPr sz="3600">
                <a:solidFill>
                  <a:schemeClr val="tx1"/>
                </a:solidFill>
              </a:defRPr>
            </a:lvl1pPr>
          </a:lstStyle>
          <a:p>
            <a:r>
              <a:rPr lang="nb-NO"/>
              <a:t>Skriv inn</a:t>
            </a:r>
          </a:p>
        </p:txBody>
      </p:sp>
    </p:spTree>
    <p:extLst>
      <p:ext uri="{BB962C8B-B14F-4D97-AF65-F5344CB8AC3E}">
        <p14:creationId xmlns:p14="http://schemas.microsoft.com/office/powerpoint/2010/main" val="119846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delingsside rosa">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7BB4167F-5524-4CC2-AFC0-4E28158A4533}"/>
              </a:ext>
            </a:extLst>
          </p:cNvPr>
          <p:cNvSpPr>
            <a:spLocks noGrp="1"/>
          </p:cNvSpPr>
          <p:nvPr>
            <p:ph sz="quarter" idx="16"/>
          </p:nvPr>
        </p:nvSpPr>
        <p:spPr>
          <a:xfrm>
            <a:off x="651353" y="567948"/>
            <a:ext cx="10897644" cy="5158800"/>
          </a:xfrm>
          <a:prstGeom prst="rect">
            <a:avLst/>
          </a:prstGeom>
        </p:spPr>
        <p:txBody>
          <a:bodyPr lIns="0" tIns="0" rIns="0" bIns="0"/>
          <a:lstStyle>
            <a:lvl1pPr marL="0" indent="0">
              <a:buNone/>
              <a:defRPr/>
            </a:lvl1pPr>
          </a:lstStyle>
          <a:p>
            <a:pPr lvl="0"/>
            <a:endParaRPr lang="nb-NO"/>
          </a:p>
        </p:txBody>
      </p:sp>
      <p:sp>
        <p:nvSpPr>
          <p:cNvPr id="7" name="Tittel 1">
            <a:extLst>
              <a:ext uri="{FF2B5EF4-FFF2-40B4-BE49-F238E27FC236}">
                <a16:creationId xmlns:a16="http://schemas.microsoft.com/office/drawing/2014/main" id="{1FBB47F2-2946-4476-9E0D-A4BB7DE73CE5}"/>
              </a:ext>
            </a:extLst>
          </p:cNvPr>
          <p:cNvSpPr>
            <a:spLocks noGrp="1"/>
          </p:cNvSpPr>
          <p:nvPr>
            <p:ph type="title" hasCustomPrompt="1"/>
          </p:nvPr>
        </p:nvSpPr>
        <p:spPr>
          <a:xfrm>
            <a:off x="0" y="-610993"/>
            <a:ext cx="10897644" cy="553998"/>
          </a:xfrm>
        </p:spPr>
        <p:txBody>
          <a:bodyPr/>
          <a:lstStyle>
            <a:lvl1pPr>
              <a:defRPr sz="3600">
                <a:solidFill>
                  <a:schemeClr val="tx1"/>
                </a:solidFill>
              </a:defRPr>
            </a:lvl1pPr>
          </a:lstStyle>
          <a:p>
            <a:r>
              <a:rPr lang="nb-NO"/>
              <a:t>Skriv inn</a:t>
            </a:r>
          </a:p>
        </p:txBody>
      </p:sp>
      <p:sp>
        <p:nvSpPr>
          <p:cNvPr id="2" name="Rektangel: avrundede hjørner 1">
            <a:extLst>
              <a:ext uri="{FF2B5EF4-FFF2-40B4-BE49-F238E27FC236}">
                <a16:creationId xmlns:a16="http://schemas.microsoft.com/office/drawing/2014/main" id="{8D8E1A78-78E4-42D0-332F-5DE0B85CA5DE}"/>
              </a:ext>
            </a:extLst>
          </p:cNvPr>
          <p:cNvSpPr/>
          <p:nvPr userDrawn="1"/>
        </p:nvSpPr>
        <p:spPr>
          <a:xfrm>
            <a:off x="387987" y="357348"/>
            <a:ext cx="11419200" cy="5580000"/>
          </a:xfrm>
          <a:prstGeom prst="roundRect">
            <a:avLst>
              <a:gd name="adj" fmla="val 5387"/>
            </a:avLst>
          </a:prstGeom>
          <a:pattFill prst="pct50">
            <a:fgClr>
              <a:srgbClr val="D8A8B3"/>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507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delingsside grønn">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7BB4167F-5524-4CC2-AFC0-4E28158A4533}"/>
              </a:ext>
            </a:extLst>
          </p:cNvPr>
          <p:cNvSpPr>
            <a:spLocks noGrp="1"/>
          </p:cNvSpPr>
          <p:nvPr>
            <p:ph sz="quarter" idx="16"/>
          </p:nvPr>
        </p:nvSpPr>
        <p:spPr>
          <a:xfrm>
            <a:off x="651353" y="567948"/>
            <a:ext cx="10897644" cy="5158800"/>
          </a:xfrm>
          <a:prstGeom prst="rect">
            <a:avLst/>
          </a:prstGeom>
        </p:spPr>
        <p:txBody>
          <a:bodyPr lIns="0" tIns="0" rIns="0" bIns="0"/>
          <a:lstStyle>
            <a:lvl1pPr marL="0" indent="0">
              <a:buNone/>
              <a:defRPr/>
            </a:lvl1pPr>
          </a:lstStyle>
          <a:p>
            <a:pPr lvl="0"/>
            <a:endParaRPr lang="nb-NO"/>
          </a:p>
        </p:txBody>
      </p:sp>
      <p:sp>
        <p:nvSpPr>
          <p:cNvPr id="7" name="Tittel 1">
            <a:extLst>
              <a:ext uri="{FF2B5EF4-FFF2-40B4-BE49-F238E27FC236}">
                <a16:creationId xmlns:a16="http://schemas.microsoft.com/office/drawing/2014/main" id="{1FBB47F2-2946-4476-9E0D-A4BB7DE73CE5}"/>
              </a:ext>
            </a:extLst>
          </p:cNvPr>
          <p:cNvSpPr>
            <a:spLocks noGrp="1"/>
          </p:cNvSpPr>
          <p:nvPr>
            <p:ph type="title" hasCustomPrompt="1"/>
          </p:nvPr>
        </p:nvSpPr>
        <p:spPr>
          <a:xfrm>
            <a:off x="0" y="-610993"/>
            <a:ext cx="10897644" cy="553998"/>
          </a:xfrm>
        </p:spPr>
        <p:txBody>
          <a:bodyPr/>
          <a:lstStyle>
            <a:lvl1pPr>
              <a:defRPr sz="3600">
                <a:solidFill>
                  <a:schemeClr val="tx1"/>
                </a:solidFill>
              </a:defRPr>
            </a:lvl1pPr>
          </a:lstStyle>
          <a:p>
            <a:r>
              <a:rPr lang="nb-NO"/>
              <a:t>Skriv inn</a:t>
            </a:r>
          </a:p>
        </p:txBody>
      </p:sp>
      <p:sp>
        <p:nvSpPr>
          <p:cNvPr id="2" name="Rektangel: avrundede hjørner 1">
            <a:extLst>
              <a:ext uri="{FF2B5EF4-FFF2-40B4-BE49-F238E27FC236}">
                <a16:creationId xmlns:a16="http://schemas.microsoft.com/office/drawing/2014/main" id="{8D8E1A78-78E4-42D0-332F-5DE0B85CA5DE}"/>
              </a:ext>
            </a:extLst>
          </p:cNvPr>
          <p:cNvSpPr/>
          <p:nvPr userDrawn="1"/>
        </p:nvSpPr>
        <p:spPr>
          <a:xfrm>
            <a:off x="387987" y="357348"/>
            <a:ext cx="11419200" cy="5580000"/>
          </a:xfrm>
          <a:prstGeom prst="roundRect">
            <a:avLst>
              <a:gd name="adj" fmla="val 5387"/>
            </a:avLst>
          </a:prstGeom>
          <a:pattFill prst="pct50">
            <a:fgClr>
              <a:srgbClr val="266D7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0620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ndelingsside grønn">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7BB4167F-5524-4CC2-AFC0-4E28158A4533}"/>
              </a:ext>
            </a:extLst>
          </p:cNvPr>
          <p:cNvSpPr>
            <a:spLocks noGrp="1"/>
          </p:cNvSpPr>
          <p:nvPr>
            <p:ph sz="quarter" idx="16"/>
          </p:nvPr>
        </p:nvSpPr>
        <p:spPr>
          <a:xfrm>
            <a:off x="651353" y="567948"/>
            <a:ext cx="10897644" cy="5158800"/>
          </a:xfrm>
          <a:prstGeom prst="rect">
            <a:avLst/>
          </a:prstGeom>
        </p:spPr>
        <p:txBody>
          <a:bodyPr lIns="0" tIns="0" rIns="0" bIns="0"/>
          <a:lstStyle>
            <a:lvl1pPr marL="0" indent="0">
              <a:buNone/>
              <a:defRPr/>
            </a:lvl1pPr>
          </a:lstStyle>
          <a:p>
            <a:pPr lvl="0"/>
            <a:endParaRPr lang="nb-NO"/>
          </a:p>
        </p:txBody>
      </p:sp>
      <p:sp>
        <p:nvSpPr>
          <p:cNvPr id="7" name="Tittel 1">
            <a:extLst>
              <a:ext uri="{FF2B5EF4-FFF2-40B4-BE49-F238E27FC236}">
                <a16:creationId xmlns:a16="http://schemas.microsoft.com/office/drawing/2014/main" id="{1FBB47F2-2946-4476-9E0D-A4BB7DE73CE5}"/>
              </a:ext>
            </a:extLst>
          </p:cNvPr>
          <p:cNvSpPr>
            <a:spLocks noGrp="1"/>
          </p:cNvSpPr>
          <p:nvPr>
            <p:ph type="title" hasCustomPrompt="1"/>
          </p:nvPr>
        </p:nvSpPr>
        <p:spPr>
          <a:xfrm>
            <a:off x="0" y="-610993"/>
            <a:ext cx="10897644" cy="553998"/>
          </a:xfrm>
        </p:spPr>
        <p:txBody>
          <a:bodyPr/>
          <a:lstStyle>
            <a:lvl1pPr>
              <a:defRPr sz="3600">
                <a:solidFill>
                  <a:schemeClr val="tx1"/>
                </a:solidFill>
              </a:defRPr>
            </a:lvl1pPr>
          </a:lstStyle>
          <a:p>
            <a:r>
              <a:rPr lang="nb-NO"/>
              <a:t>Skriv inn</a:t>
            </a:r>
          </a:p>
        </p:txBody>
      </p:sp>
      <p:sp>
        <p:nvSpPr>
          <p:cNvPr id="2" name="Rektangel: avrundede hjørner 1">
            <a:extLst>
              <a:ext uri="{FF2B5EF4-FFF2-40B4-BE49-F238E27FC236}">
                <a16:creationId xmlns:a16="http://schemas.microsoft.com/office/drawing/2014/main" id="{8D8E1A78-78E4-42D0-332F-5DE0B85CA5DE}"/>
              </a:ext>
            </a:extLst>
          </p:cNvPr>
          <p:cNvSpPr/>
          <p:nvPr userDrawn="1"/>
        </p:nvSpPr>
        <p:spPr>
          <a:xfrm>
            <a:off x="387987" y="357348"/>
            <a:ext cx="11419200" cy="5580000"/>
          </a:xfrm>
          <a:prstGeom prst="roundRect">
            <a:avLst>
              <a:gd name="adj" fmla="val 5387"/>
            </a:avLst>
          </a:prstGeom>
          <a:pattFill prst="pct50">
            <a:fgClr>
              <a:srgbClr val="EEAA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94981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ndelingsside grønn">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7BB4167F-5524-4CC2-AFC0-4E28158A4533}"/>
              </a:ext>
            </a:extLst>
          </p:cNvPr>
          <p:cNvSpPr>
            <a:spLocks noGrp="1"/>
          </p:cNvSpPr>
          <p:nvPr>
            <p:ph sz="quarter" idx="16"/>
          </p:nvPr>
        </p:nvSpPr>
        <p:spPr>
          <a:xfrm>
            <a:off x="651353" y="567948"/>
            <a:ext cx="10897644" cy="5158800"/>
          </a:xfrm>
          <a:prstGeom prst="rect">
            <a:avLst/>
          </a:prstGeom>
        </p:spPr>
        <p:txBody>
          <a:bodyPr lIns="0" tIns="0" rIns="0" bIns="0"/>
          <a:lstStyle>
            <a:lvl1pPr marL="0" indent="0">
              <a:buNone/>
              <a:defRPr/>
            </a:lvl1pPr>
          </a:lstStyle>
          <a:p>
            <a:pPr lvl="0"/>
            <a:endParaRPr lang="nb-NO"/>
          </a:p>
        </p:txBody>
      </p:sp>
      <p:sp>
        <p:nvSpPr>
          <p:cNvPr id="7" name="Tittel 1">
            <a:extLst>
              <a:ext uri="{FF2B5EF4-FFF2-40B4-BE49-F238E27FC236}">
                <a16:creationId xmlns:a16="http://schemas.microsoft.com/office/drawing/2014/main" id="{1FBB47F2-2946-4476-9E0D-A4BB7DE73CE5}"/>
              </a:ext>
            </a:extLst>
          </p:cNvPr>
          <p:cNvSpPr>
            <a:spLocks noGrp="1"/>
          </p:cNvSpPr>
          <p:nvPr>
            <p:ph type="title" hasCustomPrompt="1"/>
          </p:nvPr>
        </p:nvSpPr>
        <p:spPr>
          <a:xfrm>
            <a:off x="0" y="-610993"/>
            <a:ext cx="10897644" cy="553998"/>
          </a:xfrm>
        </p:spPr>
        <p:txBody>
          <a:bodyPr/>
          <a:lstStyle>
            <a:lvl1pPr>
              <a:defRPr sz="3600">
                <a:solidFill>
                  <a:schemeClr val="tx1"/>
                </a:solidFill>
              </a:defRPr>
            </a:lvl1pPr>
          </a:lstStyle>
          <a:p>
            <a:r>
              <a:rPr lang="nb-NO"/>
              <a:t>Skriv inn</a:t>
            </a:r>
          </a:p>
        </p:txBody>
      </p:sp>
      <p:sp>
        <p:nvSpPr>
          <p:cNvPr id="2" name="Rektangel: avrundede hjørner 1">
            <a:extLst>
              <a:ext uri="{FF2B5EF4-FFF2-40B4-BE49-F238E27FC236}">
                <a16:creationId xmlns:a16="http://schemas.microsoft.com/office/drawing/2014/main" id="{8D8E1A78-78E4-42D0-332F-5DE0B85CA5DE}"/>
              </a:ext>
            </a:extLst>
          </p:cNvPr>
          <p:cNvSpPr/>
          <p:nvPr userDrawn="1"/>
        </p:nvSpPr>
        <p:spPr>
          <a:xfrm>
            <a:off x="387987" y="357348"/>
            <a:ext cx="11419200" cy="5580000"/>
          </a:xfrm>
          <a:prstGeom prst="roundRect">
            <a:avLst>
              <a:gd name="adj" fmla="val 5387"/>
            </a:avLst>
          </a:prstGeom>
          <a:pattFill prst="pct70">
            <a:fgClr>
              <a:schemeClr val="accent2">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7026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Inndelingsside grønn">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7BB4167F-5524-4CC2-AFC0-4E28158A4533}"/>
              </a:ext>
            </a:extLst>
          </p:cNvPr>
          <p:cNvSpPr>
            <a:spLocks noGrp="1"/>
          </p:cNvSpPr>
          <p:nvPr>
            <p:ph sz="quarter" idx="16"/>
          </p:nvPr>
        </p:nvSpPr>
        <p:spPr>
          <a:xfrm>
            <a:off x="651353" y="567948"/>
            <a:ext cx="10897644" cy="5158800"/>
          </a:xfrm>
          <a:prstGeom prst="rect">
            <a:avLst/>
          </a:prstGeom>
        </p:spPr>
        <p:txBody>
          <a:bodyPr lIns="0" tIns="0" rIns="0" bIns="0"/>
          <a:lstStyle>
            <a:lvl1pPr marL="0" indent="0">
              <a:buNone/>
              <a:defRPr/>
            </a:lvl1pPr>
          </a:lstStyle>
          <a:p>
            <a:pPr lvl="0"/>
            <a:endParaRPr lang="nb-NO"/>
          </a:p>
        </p:txBody>
      </p:sp>
      <p:sp>
        <p:nvSpPr>
          <p:cNvPr id="7" name="Tittel 1">
            <a:extLst>
              <a:ext uri="{FF2B5EF4-FFF2-40B4-BE49-F238E27FC236}">
                <a16:creationId xmlns:a16="http://schemas.microsoft.com/office/drawing/2014/main" id="{1FBB47F2-2946-4476-9E0D-A4BB7DE73CE5}"/>
              </a:ext>
            </a:extLst>
          </p:cNvPr>
          <p:cNvSpPr>
            <a:spLocks noGrp="1"/>
          </p:cNvSpPr>
          <p:nvPr>
            <p:ph type="title" hasCustomPrompt="1"/>
          </p:nvPr>
        </p:nvSpPr>
        <p:spPr>
          <a:xfrm>
            <a:off x="0" y="-610993"/>
            <a:ext cx="10897644" cy="553998"/>
          </a:xfrm>
        </p:spPr>
        <p:txBody>
          <a:bodyPr/>
          <a:lstStyle>
            <a:lvl1pPr>
              <a:defRPr sz="3600">
                <a:solidFill>
                  <a:schemeClr val="tx1"/>
                </a:solidFill>
              </a:defRPr>
            </a:lvl1pPr>
          </a:lstStyle>
          <a:p>
            <a:r>
              <a:rPr lang="nb-NO"/>
              <a:t>Skriv inn</a:t>
            </a:r>
          </a:p>
        </p:txBody>
      </p:sp>
      <p:sp>
        <p:nvSpPr>
          <p:cNvPr id="2" name="Rektangel: avrundede hjørner 1">
            <a:extLst>
              <a:ext uri="{FF2B5EF4-FFF2-40B4-BE49-F238E27FC236}">
                <a16:creationId xmlns:a16="http://schemas.microsoft.com/office/drawing/2014/main" id="{8D8E1A78-78E4-42D0-332F-5DE0B85CA5DE}"/>
              </a:ext>
            </a:extLst>
          </p:cNvPr>
          <p:cNvSpPr/>
          <p:nvPr userDrawn="1"/>
        </p:nvSpPr>
        <p:spPr>
          <a:xfrm>
            <a:off x="387987" y="357348"/>
            <a:ext cx="11419200" cy="5580000"/>
          </a:xfrm>
          <a:prstGeom prst="roundRect">
            <a:avLst>
              <a:gd name="adj" fmla="val 5387"/>
            </a:avLst>
          </a:prstGeom>
          <a:pattFill prst="pct70">
            <a:fgClr>
              <a:srgbClr val="F8B858"/>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8983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bwMode="white"/>
        <p:txBody>
          <a:bodyPr/>
          <a:lstStyle/>
          <a:p>
            <a:r>
              <a:rPr lang="nb-NO"/>
              <a:t>Klikk for å redigere tittelstil</a:t>
            </a:r>
          </a:p>
        </p:txBody>
      </p:sp>
      <p:sp>
        <p:nvSpPr>
          <p:cNvPr id="4" name="Plassholder for innhold 3">
            <a:extLst>
              <a:ext uri="{FF2B5EF4-FFF2-40B4-BE49-F238E27FC236}">
                <a16:creationId xmlns:a16="http://schemas.microsoft.com/office/drawing/2014/main" id="{8AA9DA06-D080-4290-804F-7C9E8C9ECE6E}"/>
              </a:ext>
            </a:extLst>
          </p:cNvPr>
          <p:cNvSpPr>
            <a:spLocks noGrp="1"/>
          </p:cNvSpPr>
          <p:nvPr>
            <p:ph sz="quarter" idx="12"/>
          </p:nvPr>
        </p:nvSpPr>
        <p:spPr>
          <a:xfrm>
            <a:off x="630078" y="1584198"/>
            <a:ext cx="10909364" cy="4140959"/>
          </a:xfrm>
          <a:prstGeom prst="rect">
            <a:avLst/>
          </a:prstGeom>
        </p:spPr>
        <p:txBody>
          <a:bodyPr lIns="0" tIns="0" rIns="0" bIns="0"/>
          <a:lstStyle/>
          <a:p>
            <a:pPr lvl="0"/>
            <a:r>
              <a:rPr lang="nb-NO"/>
              <a:t>Rediger tekststiler i malen</a:t>
            </a:r>
          </a:p>
          <a:p>
            <a:pPr lvl="1"/>
            <a:r>
              <a:rPr lang="nb-NO"/>
              <a:t>Andre nivå</a:t>
            </a:r>
          </a:p>
          <a:p>
            <a:pPr lvl="2"/>
            <a:r>
              <a:rPr lang="nb-NO"/>
              <a:t>Tredje nivå</a:t>
            </a:r>
          </a:p>
        </p:txBody>
      </p:sp>
    </p:spTree>
    <p:extLst>
      <p:ext uri="{BB962C8B-B14F-4D97-AF65-F5344CB8AC3E}">
        <p14:creationId xmlns:p14="http://schemas.microsoft.com/office/powerpoint/2010/main" val="1864668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2" name="Tittel 1"/>
          <p:cNvSpPr>
            <a:spLocks noGrp="1"/>
          </p:cNvSpPr>
          <p:nvPr>
            <p:ph type="title"/>
          </p:nvPr>
        </p:nvSpPr>
        <p:spPr bwMode="white"/>
        <p:txBody>
          <a:bodyPr/>
          <a:lstStyle/>
          <a:p>
            <a:r>
              <a:rPr lang="nb-NO"/>
              <a:t>Klikk for å redigere tittelstil</a:t>
            </a:r>
          </a:p>
        </p:txBody>
      </p:sp>
      <p:sp>
        <p:nvSpPr>
          <p:cNvPr id="5" name="Plassholder for bilde 4"/>
          <p:cNvSpPr>
            <a:spLocks noGrp="1"/>
          </p:cNvSpPr>
          <p:nvPr>
            <p:ph type="pic" sz="quarter" idx="12" hasCustomPrompt="1"/>
          </p:nvPr>
        </p:nvSpPr>
        <p:spPr>
          <a:xfrm>
            <a:off x="630079" y="1584198"/>
            <a:ext cx="10909364" cy="4140959"/>
          </a:xfrm>
        </p:spPr>
        <p:txBody>
          <a:bodyPr tIns="1671743"/>
          <a:lstStyle>
            <a:lvl1pPr marL="0" indent="0" algn="ctr">
              <a:buNone/>
              <a:defRPr/>
            </a:lvl1pPr>
          </a:lstStyle>
          <a:p>
            <a:r>
              <a:rPr lang="nb-NO"/>
              <a:t>Sett inn bilde</a:t>
            </a:r>
          </a:p>
        </p:txBody>
      </p:sp>
    </p:spTree>
    <p:extLst>
      <p:ext uri="{BB962C8B-B14F-4D97-AF65-F5344CB8AC3E}">
        <p14:creationId xmlns:p14="http://schemas.microsoft.com/office/powerpoint/2010/main" val="330914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14"/>
            </p:custDataLst>
            <p:extLst>
              <p:ext uri="{D42A27DB-BD31-4B8C-83A1-F6EECF244321}">
                <p14:modId xmlns:p14="http://schemas.microsoft.com/office/powerpoint/2010/main" val="3382416251"/>
              </p:ext>
            </p:extLst>
          </p:nvPr>
        </p:nvGraphicFramePr>
        <p:xfrm>
          <a:off x="2118" y="1589"/>
          <a:ext cx="2117" cy="1587"/>
        </p:xfrm>
        <a:graphic>
          <a:graphicData uri="http://schemas.openxmlformats.org/presentationml/2006/ole">
            <mc:AlternateContent xmlns:mc="http://schemas.openxmlformats.org/markup-compatibility/2006">
              <mc:Choice xmlns:v="urn:schemas-microsoft-com:vml" Requires="v">
                <p:oleObj name="think-cell Slide" r:id="rId17" imgW="270" imgH="270" progId="">
                  <p:embed/>
                </p:oleObj>
              </mc:Choice>
              <mc:Fallback>
                <p:oleObj name="think-cell Slide" r:id="rId17" imgW="270" imgH="270" progId="">
                  <p:embed/>
                  <p:pic>
                    <p:nvPicPr>
                      <p:cNvPr id="8" name="Objekt 7"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18" y="1589"/>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Plassholder for tittel 1"/>
          <p:cNvSpPr>
            <a:spLocks noGrp="1"/>
          </p:cNvSpPr>
          <p:nvPr>
            <p:ph type="title"/>
            <p:custDataLst>
              <p:tags r:id="rId15"/>
            </p:custDataLst>
          </p:nvPr>
        </p:nvSpPr>
        <p:spPr bwMode="white">
          <a:xfrm>
            <a:off x="630079" y="565196"/>
            <a:ext cx="10909364" cy="615553"/>
          </a:xfrm>
          <a:prstGeom prst="rect">
            <a:avLst/>
          </a:prstGeom>
        </p:spPr>
        <p:txBody>
          <a:bodyPr vert="horz" lIns="0" tIns="0" rIns="0" bIns="0" rtlCol="0" anchor="t" anchorCtr="0">
            <a:spAutoFit/>
          </a:bodyPr>
          <a:lstStyle/>
          <a:p>
            <a:r>
              <a:rPr lang="nb-NO"/>
              <a:t>Klikk for å redigere tittelstil</a:t>
            </a:r>
          </a:p>
        </p:txBody>
      </p:sp>
      <p:sp>
        <p:nvSpPr>
          <p:cNvPr id="3" name="Plassholder for tekst 2"/>
          <p:cNvSpPr>
            <a:spLocks noGrp="1"/>
          </p:cNvSpPr>
          <p:nvPr>
            <p:ph type="body" idx="1"/>
            <p:custDataLst>
              <p:tags r:id="rId16"/>
            </p:custDataLst>
          </p:nvPr>
        </p:nvSpPr>
        <p:spPr>
          <a:xfrm>
            <a:off x="630079" y="1584198"/>
            <a:ext cx="10909364" cy="4140959"/>
          </a:xfrm>
          <a:prstGeom prst="rect">
            <a:avLst/>
          </a:prstGeom>
        </p:spPr>
        <p:txBody>
          <a:bodyPr vert="horz" lIns="0" tIns="0" rIns="0" bIns="0" rtlCol="0" anchor="t" anchorCtr="0">
            <a:normAutofit/>
          </a:bodyPr>
          <a:lstStyle/>
          <a:p>
            <a:pPr lvl="0"/>
            <a:r>
              <a:rPr lang="nb-NO"/>
              <a:t>Klikk for å redigere tekststiler i malen</a:t>
            </a:r>
          </a:p>
          <a:p>
            <a:pPr lvl="1"/>
            <a:r>
              <a:rPr lang="nb-NO"/>
              <a:t>Andre nivå</a:t>
            </a:r>
          </a:p>
          <a:p>
            <a:pPr lvl="2"/>
            <a:r>
              <a:rPr lang="nb-NO"/>
              <a:t>Tredje nivå</a:t>
            </a:r>
          </a:p>
        </p:txBody>
      </p:sp>
      <p:pic>
        <p:nvPicPr>
          <p:cNvPr id="6" name="Bilde 5">
            <a:extLst>
              <a:ext uri="{FF2B5EF4-FFF2-40B4-BE49-F238E27FC236}">
                <a16:creationId xmlns:a16="http://schemas.microsoft.com/office/drawing/2014/main" id="{D150CB5F-1AFD-5705-6A17-99955D9B2EFC}"/>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5256" r="86560" b="19018"/>
          <a:stretch/>
        </p:blipFill>
        <p:spPr>
          <a:xfrm>
            <a:off x="10418067" y="6141668"/>
            <a:ext cx="1638672" cy="584246"/>
          </a:xfrm>
          <a:prstGeom prst="rect">
            <a:avLst/>
          </a:prstGeom>
          <a:ln>
            <a:noFill/>
          </a:ln>
        </p:spPr>
      </p:pic>
    </p:spTree>
    <p:extLst>
      <p:ext uri="{BB962C8B-B14F-4D97-AF65-F5344CB8AC3E}">
        <p14:creationId xmlns:p14="http://schemas.microsoft.com/office/powerpoint/2010/main" val="3333494721"/>
      </p:ext>
    </p:extLst>
  </p:cSld>
  <p:clrMap bg1="lt1" tx1="dk1" bg2="lt2" tx2="dk2" accent1="accent1" accent2="accent2" accent3="accent3" accent4="accent4" accent5="accent5" accent6="accent6" hlink="hlink" folHlink="folHlink"/>
  <p:sldLayoutIdLst>
    <p:sldLayoutId id="2147483690" r:id="rId1"/>
    <p:sldLayoutId id="2147483680" r:id="rId2"/>
    <p:sldLayoutId id="2147483683" r:id="rId3"/>
    <p:sldLayoutId id="2147483685" r:id="rId4"/>
    <p:sldLayoutId id="2147483687" r:id="rId5"/>
    <p:sldLayoutId id="2147483688" r:id="rId6"/>
    <p:sldLayoutId id="2147483689" r:id="rId7"/>
    <p:sldLayoutId id="2147483650" r:id="rId8"/>
    <p:sldLayoutId id="2147483669" r:id="rId9"/>
    <p:sldLayoutId id="2147483670" r:id="rId10"/>
    <p:sldLayoutId id="2147483652" r:id="rId11"/>
    <p:sldLayoutId id="2147483686" r:id="rId12"/>
  </p:sldLayoutIdLst>
  <p:hf hdr="0" ftr="0" dt="0"/>
  <p:txStyles>
    <p:titleStyle>
      <a:lvl1pPr algn="l" defTabSz="1088776" rtl="0" eaLnBrk="1" latinLnBrk="0" hangingPunct="1">
        <a:spcBef>
          <a:spcPct val="0"/>
        </a:spcBef>
        <a:buNone/>
        <a:defRPr sz="4000" kern="1200">
          <a:solidFill>
            <a:schemeClr val="tx1"/>
          </a:solidFill>
          <a:latin typeface="+mj-lt"/>
          <a:ea typeface="+mj-ea"/>
          <a:cs typeface="+mj-cs"/>
        </a:defRPr>
      </a:lvl1pPr>
    </p:titleStyle>
    <p:bodyStyle>
      <a:lvl1pPr marL="408291" indent="-408291" algn="l" defTabSz="1088776" rtl="0" eaLnBrk="1" latinLnBrk="0" hangingPunct="1">
        <a:spcBef>
          <a:spcPts val="0"/>
        </a:spcBef>
        <a:buClr>
          <a:srgbClr val="C03539"/>
        </a:buClr>
        <a:buFont typeface="Arial" pitchFamily="34" charset="0"/>
        <a:buChar char="•"/>
        <a:defRPr sz="3200" kern="1200">
          <a:solidFill>
            <a:schemeClr val="tx1"/>
          </a:solidFill>
          <a:latin typeface="+mn-lt"/>
          <a:ea typeface="+mn-ea"/>
          <a:cs typeface="+mn-cs"/>
        </a:defRPr>
      </a:lvl1pPr>
      <a:lvl2pPr marL="739083" indent="-340243" algn="l" defTabSz="1088776" rtl="0" eaLnBrk="1" latinLnBrk="0" hangingPunct="1">
        <a:spcBef>
          <a:spcPct val="20000"/>
        </a:spcBef>
        <a:buClr>
          <a:srgbClr val="C03539"/>
        </a:buClr>
        <a:buSzPct val="80000"/>
        <a:buFont typeface="Wingdings" pitchFamily="2" charset="2"/>
        <a:buChar char="§"/>
        <a:defRPr sz="3200" kern="1200">
          <a:solidFill>
            <a:schemeClr val="tx1"/>
          </a:solidFill>
          <a:latin typeface="+mn-lt"/>
          <a:ea typeface="+mn-ea"/>
          <a:cs typeface="+mn-cs"/>
        </a:defRPr>
      </a:lvl2pPr>
      <a:lvl3pPr marL="1171946" indent="-272194" algn="l" defTabSz="1088776" rtl="0" eaLnBrk="1" latinLnBrk="0" hangingPunct="1">
        <a:spcBef>
          <a:spcPct val="20000"/>
        </a:spcBef>
        <a:buClr>
          <a:srgbClr val="C03539"/>
        </a:buClr>
        <a:buFont typeface="Arial" pitchFamily="34" charset="0"/>
        <a:buChar char="•"/>
        <a:defRPr sz="3200" kern="1200">
          <a:solidFill>
            <a:schemeClr val="tx1"/>
          </a:solidFill>
          <a:latin typeface="+mn-lt"/>
          <a:ea typeface="+mn-ea"/>
          <a:cs typeface="+mn-cs"/>
        </a:defRPr>
      </a:lvl3pPr>
      <a:lvl4pPr marL="1595359" indent="-272194" algn="l" defTabSz="1088776" rtl="0" eaLnBrk="1" latinLnBrk="0" hangingPunct="1">
        <a:spcBef>
          <a:spcPct val="20000"/>
        </a:spcBef>
        <a:buClr>
          <a:srgbClr val="C03539"/>
        </a:buClr>
        <a:buFont typeface="Arial" pitchFamily="34" charset="0"/>
        <a:buChar char="–"/>
        <a:tabLst>
          <a:tab pos="1495177" algn="l"/>
        </a:tabLst>
        <a:defRPr sz="3200" kern="1200">
          <a:solidFill>
            <a:schemeClr val="tx1"/>
          </a:solidFill>
          <a:latin typeface="+mn-lt"/>
          <a:ea typeface="+mn-ea"/>
          <a:cs typeface="+mn-cs"/>
        </a:defRPr>
      </a:lvl4pPr>
      <a:lvl5pPr marL="2033894" indent="-272194" algn="l" defTabSz="1088776" rtl="0" eaLnBrk="1" latinLnBrk="0" hangingPunct="1">
        <a:spcBef>
          <a:spcPct val="20000"/>
        </a:spcBef>
        <a:buClr>
          <a:srgbClr val="C03539"/>
        </a:buClr>
        <a:buFont typeface="Arial" pitchFamily="34" charset="0"/>
        <a:buChar char="»"/>
        <a:defRPr sz="32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nb-NO"/>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823F2AC3-B137-4680-9C99-BD255ED8E3AF}"/>
              </a:ext>
            </a:extLst>
          </p:cNvPr>
          <p:cNvSpPr>
            <a:spLocks noGrp="1"/>
          </p:cNvSpPr>
          <p:nvPr>
            <p:ph type="ctrTitle"/>
          </p:nvPr>
        </p:nvSpPr>
        <p:spPr bwMode="white"/>
        <p:txBody>
          <a:bodyPr/>
          <a:lstStyle/>
          <a:p>
            <a:r>
              <a:rPr lang="nb-NO"/>
              <a:t>Livet på mottak</a:t>
            </a:r>
          </a:p>
        </p:txBody>
      </p:sp>
      <p:sp>
        <p:nvSpPr>
          <p:cNvPr id="10" name="Undertittel 9">
            <a:extLst>
              <a:ext uri="{FF2B5EF4-FFF2-40B4-BE49-F238E27FC236}">
                <a16:creationId xmlns:a16="http://schemas.microsoft.com/office/drawing/2014/main" id="{F7F51F60-29E8-4F7E-9142-9E85B5C5596A}"/>
              </a:ext>
            </a:extLst>
          </p:cNvPr>
          <p:cNvSpPr>
            <a:spLocks noGrp="1"/>
          </p:cNvSpPr>
          <p:nvPr>
            <p:ph type="subTitle" idx="1"/>
          </p:nvPr>
        </p:nvSpPr>
        <p:spPr bwMode="white"/>
        <p:txBody>
          <a:bodyPr/>
          <a:lstStyle/>
          <a:p>
            <a:r>
              <a:rPr lang="nb-NO" dirty="0"/>
              <a:t>Modul 2 i informasjonsprogrammet</a:t>
            </a:r>
          </a:p>
        </p:txBody>
      </p:sp>
    </p:spTree>
    <p:extLst>
      <p:ext uri="{BB962C8B-B14F-4D97-AF65-F5344CB8AC3E}">
        <p14:creationId xmlns:p14="http://schemas.microsoft.com/office/powerpoint/2010/main" val="3519172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a:t>Oppsummering</a:t>
            </a:r>
          </a:p>
        </p:txBody>
      </p:sp>
      <p:pic>
        <p:nvPicPr>
          <p:cNvPr id="6" name="Plassholder for innhold 5" descr="Snakkebobler. Illustrasjon.">
            <a:extLst>
              <a:ext uri="{FF2B5EF4-FFF2-40B4-BE49-F238E27FC236}">
                <a16:creationId xmlns:a16="http://schemas.microsoft.com/office/drawing/2014/main" id="{13955710-95BD-69C7-D3A5-6396C4C29664}"/>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18755" y="814192"/>
            <a:ext cx="12154101" cy="4647156"/>
          </a:xfrm>
          <a:ln>
            <a:noFill/>
          </a:ln>
        </p:spPr>
      </p:pic>
    </p:spTree>
    <p:extLst>
      <p:ext uri="{BB962C8B-B14F-4D97-AF65-F5344CB8AC3E}">
        <p14:creationId xmlns:p14="http://schemas.microsoft.com/office/powerpoint/2010/main" val="1572032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90">
          <a:fgClr>
            <a:schemeClr val="bg1"/>
          </a:fgClr>
          <a:bgClr>
            <a:schemeClr val="bg1"/>
          </a:bgClr>
        </a:patt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8ECE477D-612B-B8EE-43CC-3F1FA04BE3CD}"/>
              </a:ext>
            </a:extLst>
          </p:cNvPr>
          <p:cNvSpPr>
            <a:spLocks noGrp="1"/>
          </p:cNvSpPr>
          <p:nvPr>
            <p:ph type="title"/>
          </p:nvPr>
        </p:nvSpPr>
        <p:spPr/>
        <p:txBody>
          <a:bodyPr/>
          <a:lstStyle/>
          <a:p>
            <a:r>
              <a:rPr lang="en-US" err="1"/>
              <a:t>Inndeling</a:t>
            </a:r>
            <a:r>
              <a:rPr lang="en-US"/>
              <a:t> </a:t>
            </a:r>
            <a:r>
              <a:rPr lang="en-US" err="1"/>
              <a:t>til</a:t>
            </a:r>
            <a:r>
              <a:rPr lang="en-US"/>
              <a:t> </a:t>
            </a:r>
            <a:r>
              <a:rPr lang="en-US" err="1"/>
              <a:t>permisjon</a:t>
            </a:r>
            <a:r>
              <a:rPr lang="en-US"/>
              <a:t>, </a:t>
            </a:r>
            <a:r>
              <a:rPr lang="en-US" err="1"/>
              <a:t>flytting</a:t>
            </a:r>
            <a:r>
              <a:rPr lang="en-US"/>
              <a:t> </a:t>
            </a:r>
            <a:r>
              <a:rPr lang="en-US" err="1"/>
              <a:t>og</a:t>
            </a:r>
            <a:r>
              <a:rPr lang="en-US"/>
              <a:t> </a:t>
            </a:r>
            <a:r>
              <a:rPr lang="en-US" err="1"/>
              <a:t>beboermedvirkning</a:t>
            </a:r>
            <a:endParaRPr lang="nb-NO"/>
          </a:p>
        </p:txBody>
      </p:sp>
      <p:pic>
        <p:nvPicPr>
          <p:cNvPr id="7" name="Picture 6" descr="Mann som skriver søknad. Illustrasjon.">
            <a:extLst>
              <a:ext uri="{FF2B5EF4-FFF2-40B4-BE49-F238E27FC236}">
                <a16:creationId xmlns:a16="http://schemas.microsoft.com/office/drawing/2014/main" id="{B2E5E273-8F38-D6F4-395E-7C5A407F9513}"/>
              </a:ext>
            </a:extLst>
          </p:cNvPr>
          <p:cNvPicPr>
            <a:picLocks noChangeAspect="1"/>
          </p:cNvPicPr>
          <p:nvPr/>
        </p:nvPicPr>
        <p:blipFill>
          <a:blip r:embed="rId2"/>
          <a:stretch>
            <a:fillRect/>
          </a:stretch>
        </p:blipFill>
        <p:spPr>
          <a:xfrm>
            <a:off x="-75129" y="1205501"/>
            <a:ext cx="12192353" cy="4661647"/>
          </a:xfrm>
          <a:prstGeom prst="rect">
            <a:avLst/>
          </a:prstGeom>
        </p:spPr>
      </p:pic>
    </p:spTree>
    <p:extLst>
      <p:ext uri="{BB962C8B-B14F-4D97-AF65-F5344CB8AC3E}">
        <p14:creationId xmlns:p14="http://schemas.microsoft.com/office/powerpoint/2010/main" val="1143023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F916E8A0-8678-6F0F-4545-FA120AD7F4B8}"/>
              </a:ext>
            </a:extLst>
          </p:cNvPr>
          <p:cNvSpPr>
            <a:spLocks noGrp="1"/>
          </p:cNvSpPr>
          <p:nvPr>
            <p:ph type="title"/>
          </p:nvPr>
        </p:nvSpPr>
        <p:spPr/>
        <p:txBody>
          <a:bodyPr/>
          <a:lstStyle/>
          <a:p>
            <a:r>
              <a:rPr lang="nb-NO"/>
              <a:t>Permisjon fra mottaket</a:t>
            </a:r>
          </a:p>
        </p:txBody>
      </p:sp>
      <p:pic>
        <p:nvPicPr>
          <p:cNvPr id="9" name="Plassholder for innhold 8" descr="Dame på vei ut døra. Illustrasjon.">
            <a:extLst>
              <a:ext uri="{FF2B5EF4-FFF2-40B4-BE49-F238E27FC236}">
                <a16:creationId xmlns:a16="http://schemas.microsoft.com/office/drawing/2014/main" id="{D5B591AF-B770-7E42-A9C7-CEF446445C61}"/>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549336" y="785091"/>
            <a:ext cx="12827179" cy="4904509"/>
          </a:xfrm>
        </p:spPr>
      </p:pic>
    </p:spTree>
    <p:extLst>
      <p:ext uri="{BB962C8B-B14F-4D97-AF65-F5344CB8AC3E}">
        <p14:creationId xmlns:p14="http://schemas.microsoft.com/office/powerpoint/2010/main" val="4273024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8ADFE552-CE03-6A88-9B62-741AD32C5EE8}"/>
              </a:ext>
            </a:extLst>
          </p:cNvPr>
          <p:cNvSpPr>
            <a:spLocks noGrp="1"/>
          </p:cNvSpPr>
          <p:nvPr>
            <p:ph type="title"/>
          </p:nvPr>
        </p:nvSpPr>
        <p:spPr/>
        <p:txBody>
          <a:bodyPr/>
          <a:lstStyle/>
          <a:p>
            <a:r>
              <a:rPr lang="nb-NO"/>
              <a:t>Flytting mellom mottak</a:t>
            </a:r>
          </a:p>
        </p:txBody>
      </p:sp>
      <p:pic>
        <p:nvPicPr>
          <p:cNvPr id="5" name="Plassholder for innhold 4" descr="Personer som ankommer nytt sted med buss. Illustrasjon.">
            <a:extLst>
              <a:ext uri="{FF2B5EF4-FFF2-40B4-BE49-F238E27FC236}">
                <a16:creationId xmlns:a16="http://schemas.microsoft.com/office/drawing/2014/main" id="{F0CC1247-9A52-FC7D-242C-278F5DCDFB17}"/>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27966" y="1052945"/>
            <a:ext cx="12268992" cy="4184073"/>
          </a:xfrm>
          <a:ln>
            <a:noFill/>
          </a:ln>
        </p:spPr>
      </p:pic>
    </p:spTree>
    <p:extLst>
      <p:ext uri="{BB962C8B-B14F-4D97-AF65-F5344CB8AC3E}">
        <p14:creationId xmlns:p14="http://schemas.microsoft.com/office/powerpoint/2010/main" val="3492510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E5595679-D9AA-9F32-17AF-F3297F5809B3}"/>
              </a:ext>
            </a:extLst>
          </p:cNvPr>
          <p:cNvSpPr>
            <a:spLocks noGrp="1"/>
          </p:cNvSpPr>
          <p:nvPr>
            <p:ph type="title"/>
          </p:nvPr>
        </p:nvSpPr>
        <p:spPr/>
        <p:txBody>
          <a:bodyPr/>
          <a:lstStyle/>
          <a:p>
            <a:r>
              <a:rPr lang="nb-NO"/>
              <a:t>Beboermedvirkning og aktivisering</a:t>
            </a:r>
          </a:p>
        </p:txBody>
      </p:sp>
      <p:pic>
        <p:nvPicPr>
          <p:cNvPr id="2" name="Picture 1" descr="Voksne rundt et bål og barn som spiller fotball. Illustrasjon.">
            <a:extLst>
              <a:ext uri="{FF2B5EF4-FFF2-40B4-BE49-F238E27FC236}">
                <a16:creationId xmlns:a16="http://schemas.microsoft.com/office/drawing/2014/main" id="{99A7D717-9FFA-3042-940C-59CD380606C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 y="847918"/>
            <a:ext cx="12192353" cy="4661647"/>
          </a:xfrm>
          <a:prstGeom prst="rect">
            <a:avLst/>
          </a:prstGeom>
          <a:ln>
            <a:noFill/>
          </a:ln>
        </p:spPr>
      </p:pic>
    </p:spTree>
    <p:extLst>
      <p:ext uri="{BB962C8B-B14F-4D97-AF65-F5344CB8AC3E}">
        <p14:creationId xmlns:p14="http://schemas.microsoft.com/office/powerpoint/2010/main" val="31915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578DA07-784E-02F5-8793-6BDD7B97772F}"/>
              </a:ext>
            </a:extLst>
          </p:cNvPr>
          <p:cNvSpPr>
            <a:spLocks noGrp="1"/>
          </p:cNvSpPr>
          <p:nvPr>
            <p:ph type="title"/>
          </p:nvPr>
        </p:nvSpPr>
        <p:spPr/>
        <p:txBody>
          <a:bodyPr/>
          <a:lstStyle/>
          <a:p>
            <a:r>
              <a:rPr lang="nb-NO"/>
              <a:t>Logo og nettadresse</a:t>
            </a:r>
          </a:p>
        </p:txBody>
      </p:sp>
      <p:sp>
        <p:nvSpPr>
          <p:cNvPr id="2" name="Plassholder for lysbildenummer 1">
            <a:extLst>
              <a:ext uri="{FF2B5EF4-FFF2-40B4-BE49-F238E27FC236}">
                <a16:creationId xmlns:a16="http://schemas.microsoft.com/office/drawing/2014/main" id="{2331F262-6BCC-4DE5-B0CA-C2C0A5B2DF9C}"/>
              </a:ext>
            </a:extLst>
          </p:cNvPr>
          <p:cNvSpPr>
            <a:spLocks noGrp="1"/>
          </p:cNvSpPr>
          <p:nvPr>
            <p:ph type="sldNum" sz="quarter" idx="11"/>
          </p:nvPr>
        </p:nvSpPr>
        <p:spPr/>
        <p:txBody>
          <a:bodyPr>
            <a:normAutofit fontScale="25000" lnSpcReduction="20000"/>
          </a:bodyPr>
          <a:lstStyle/>
          <a:p>
            <a:fld id="{BB087720-8024-4DD6-978D-6C7F11933EA5}" type="slidenum">
              <a:rPr lang="nb-NO" smtClean="0"/>
              <a:pPr/>
              <a:t>15</a:t>
            </a:fld>
            <a:endParaRPr lang="nb-NO"/>
          </a:p>
        </p:txBody>
      </p:sp>
    </p:spTree>
    <p:extLst>
      <p:ext uri="{BB962C8B-B14F-4D97-AF65-F5344CB8AC3E}">
        <p14:creationId xmlns:p14="http://schemas.microsoft.com/office/powerpoint/2010/main" val="1622777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FE1DF66-D19A-401B-89EC-6FCA9E5C4A8F}"/>
              </a:ext>
            </a:extLst>
          </p:cNvPr>
          <p:cNvSpPr>
            <a:spLocks noGrp="1"/>
          </p:cNvSpPr>
          <p:nvPr>
            <p:ph type="title"/>
          </p:nvPr>
        </p:nvSpPr>
        <p:spPr/>
        <p:txBody>
          <a:bodyPr/>
          <a:lstStyle/>
          <a:p>
            <a:r>
              <a:rPr lang="nb-NO"/>
              <a:t>Temaene</a:t>
            </a:r>
          </a:p>
        </p:txBody>
      </p:sp>
      <p:pic>
        <p:nvPicPr>
          <p:cNvPr id="2" name="Picture 1" descr="Person som snakker for et publikum. Illustrasjon.">
            <a:extLst>
              <a:ext uri="{FF2B5EF4-FFF2-40B4-BE49-F238E27FC236}">
                <a16:creationId xmlns:a16="http://schemas.microsoft.com/office/drawing/2014/main" id="{91B1BCB0-DE7F-DCB2-CEFC-013255E7410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0" y="1098176"/>
            <a:ext cx="12192353" cy="4661647"/>
          </a:xfrm>
          <a:prstGeom prst="rect">
            <a:avLst/>
          </a:prstGeom>
          <a:ln>
            <a:noFill/>
          </a:ln>
        </p:spPr>
      </p:pic>
    </p:spTree>
    <p:extLst>
      <p:ext uri="{BB962C8B-B14F-4D97-AF65-F5344CB8AC3E}">
        <p14:creationId xmlns:p14="http://schemas.microsoft.com/office/powerpoint/2010/main" val="421337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BE6BC136-9D12-F43A-1B41-C56C2197BFC4}"/>
              </a:ext>
            </a:extLst>
          </p:cNvPr>
          <p:cNvSpPr>
            <a:spLocks noGrp="1"/>
          </p:cNvSpPr>
          <p:nvPr>
            <p:ph type="title"/>
          </p:nvPr>
        </p:nvSpPr>
        <p:spPr/>
        <p:txBody>
          <a:bodyPr/>
          <a:lstStyle/>
          <a:p>
            <a:r>
              <a:rPr lang="nb-NO"/>
              <a:t>Å bo i mottak</a:t>
            </a:r>
          </a:p>
        </p:txBody>
      </p:sp>
      <p:pic>
        <p:nvPicPr>
          <p:cNvPr id="3" name="Picture 2" descr="To personer som ser ut av åpne vinduer. Illustrasjon.">
            <a:extLst>
              <a:ext uri="{FF2B5EF4-FFF2-40B4-BE49-F238E27FC236}">
                <a16:creationId xmlns:a16="http://schemas.microsoft.com/office/drawing/2014/main" id="{E1388E5E-6AC3-5D8C-4A57-3574ACC9966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0" y="745252"/>
            <a:ext cx="12194527" cy="4661647"/>
          </a:xfrm>
          <a:prstGeom prst="rect">
            <a:avLst/>
          </a:prstGeom>
          <a:ln>
            <a:noFill/>
          </a:ln>
        </p:spPr>
      </p:pic>
    </p:spTree>
    <p:extLst>
      <p:ext uri="{BB962C8B-B14F-4D97-AF65-F5344CB8AC3E}">
        <p14:creationId xmlns:p14="http://schemas.microsoft.com/office/powerpoint/2010/main" val="114324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26E7A225-130C-B552-9D70-A2BBFC0C8756}"/>
              </a:ext>
            </a:extLst>
          </p:cNvPr>
          <p:cNvSpPr>
            <a:spLocks noGrp="1"/>
          </p:cNvSpPr>
          <p:nvPr>
            <p:ph type="title"/>
          </p:nvPr>
        </p:nvSpPr>
        <p:spPr/>
        <p:txBody>
          <a:bodyPr/>
          <a:lstStyle/>
          <a:p>
            <a:r>
              <a:rPr lang="nb-NO"/>
              <a:t>Oppgave om å bo i asylmottak</a:t>
            </a:r>
          </a:p>
        </p:txBody>
      </p:sp>
      <p:pic>
        <p:nvPicPr>
          <p:cNvPr id="4" name="Content Placeholder 3" descr="Snakkebobler. Illustrasjon.">
            <a:extLst>
              <a:ext uri="{FF2B5EF4-FFF2-40B4-BE49-F238E27FC236}">
                <a16:creationId xmlns:a16="http://schemas.microsoft.com/office/drawing/2014/main" id="{3DB69D6C-3E3F-6383-3D0A-9C516FB9CFF8}"/>
              </a:ext>
              <a:ext uri="{C183D7F6-B498-43B3-948B-1728B52AA6E4}">
                <adec:decorative xmlns:adec="http://schemas.microsoft.com/office/drawing/2017/decorative" val="0"/>
              </a:ext>
            </a:extLst>
          </p:cNvPr>
          <p:cNvPicPr>
            <a:picLocks noGrp="1" noChangeAspect="1"/>
          </p:cNvPicPr>
          <p:nvPr>
            <p:ph sz="quarter" idx="16"/>
          </p:nvPr>
        </p:nvPicPr>
        <p:blipFill>
          <a:blip r:embed="rId3"/>
          <a:stretch>
            <a:fillRect/>
          </a:stretch>
        </p:blipFill>
        <p:spPr>
          <a:xfrm>
            <a:off x="-1084817" y="688209"/>
            <a:ext cx="14372574" cy="5492605"/>
          </a:xfrm>
          <a:ln>
            <a:noFill/>
          </a:ln>
        </p:spPr>
      </p:pic>
    </p:spTree>
    <p:extLst>
      <p:ext uri="{BB962C8B-B14F-4D97-AF65-F5344CB8AC3E}">
        <p14:creationId xmlns:p14="http://schemas.microsoft.com/office/powerpoint/2010/main" val="132001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83A1B123-5EDA-A254-D37D-033C91FA3FC9}"/>
              </a:ext>
            </a:extLst>
          </p:cNvPr>
          <p:cNvSpPr>
            <a:spLocks noGrp="1"/>
          </p:cNvSpPr>
          <p:nvPr>
            <p:ph type="title"/>
          </p:nvPr>
        </p:nvSpPr>
        <p:spPr/>
        <p:txBody>
          <a:bodyPr/>
          <a:lstStyle/>
          <a:p>
            <a:r>
              <a:rPr lang="nb-NO"/>
              <a:t>Brannsikkerhet</a:t>
            </a:r>
          </a:p>
        </p:txBody>
      </p:sp>
      <p:pic>
        <p:nvPicPr>
          <p:cNvPr id="4" name="Content Placeholder 3" descr="Kjele som brenner. Røykvarsler. Nødutgangskilt. Brannslukningsapparat. Forbud mot ild. Illustrasjoner.">
            <a:extLst>
              <a:ext uri="{FF2B5EF4-FFF2-40B4-BE49-F238E27FC236}">
                <a16:creationId xmlns:a16="http://schemas.microsoft.com/office/drawing/2014/main" id="{EEB447C9-48A9-8D6C-B9D4-B2E4CB58A5D5}"/>
              </a:ext>
              <a:ext uri="{C183D7F6-B498-43B3-948B-1728B52AA6E4}">
                <adec:decorative xmlns:adec="http://schemas.microsoft.com/office/drawing/2017/decorative" val="0"/>
              </a:ext>
            </a:extLst>
          </p:cNvPr>
          <p:cNvPicPr>
            <a:picLocks noGrp="1" noChangeAspect="1"/>
          </p:cNvPicPr>
          <p:nvPr>
            <p:ph sz="quarter" idx="16"/>
          </p:nvPr>
        </p:nvPicPr>
        <p:blipFill>
          <a:blip r:embed="rId3"/>
          <a:stretch>
            <a:fillRect/>
          </a:stretch>
        </p:blipFill>
        <p:spPr>
          <a:xfrm>
            <a:off x="3452" y="813266"/>
            <a:ext cx="12206466" cy="4693570"/>
          </a:xfrm>
          <a:ln>
            <a:noFill/>
          </a:ln>
        </p:spPr>
      </p:pic>
    </p:spTree>
    <p:extLst>
      <p:ext uri="{BB962C8B-B14F-4D97-AF65-F5344CB8AC3E}">
        <p14:creationId xmlns:p14="http://schemas.microsoft.com/office/powerpoint/2010/main" val="98142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EAE9610E-6B7F-3E99-C965-745905A2C95A}"/>
              </a:ext>
            </a:extLst>
          </p:cNvPr>
          <p:cNvSpPr>
            <a:spLocks noGrp="1"/>
          </p:cNvSpPr>
          <p:nvPr>
            <p:ph type="title"/>
          </p:nvPr>
        </p:nvSpPr>
        <p:spPr/>
        <p:txBody>
          <a:bodyPr/>
          <a:lstStyle/>
          <a:p>
            <a:r>
              <a:rPr lang="en-US" err="1"/>
              <a:t>Inndelingsside</a:t>
            </a:r>
            <a:r>
              <a:rPr lang="en-US"/>
              <a:t> </a:t>
            </a:r>
            <a:r>
              <a:rPr lang="en-US" err="1"/>
              <a:t>til</a:t>
            </a:r>
            <a:r>
              <a:rPr lang="en-US"/>
              <a:t> </a:t>
            </a:r>
            <a:r>
              <a:rPr lang="en-US" err="1"/>
              <a:t>økonomi</a:t>
            </a:r>
            <a:endParaRPr lang="nb-NO">
              <a:cs typeface="Arial"/>
            </a:endParaRPr>
          </a:p>
        </p:txBody>
      </p:sp>
      <p:pic>
        <p:nvPicPr>
          <p:cNvPr id="10" name="Plassholder for innhold 9" descr="Illustrasjon som viser lommebok, bankkort og penger. ">
            <a:extLst>
              <a:ext uri="{FF2B5EF4-FFF2-40B4-BE49-F238E27FC236}">
                <a16:creationId xmlns:a16="http://schemas.microsoft.com/office/drawing/2014/main" id="{35884CA0-3710-AF42-0BB0-702B86877200}"/>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650875" y="1063742"/>
            <a:ext cx="10898188" cy="4166954"/>
          </a:xfrm>
          <a:prstGeom prst="rect">
            <a:avLst/>
          </a:prstGeom>
        </p:spPr>
      </p:pic>
    </p:spTree>
    <p:extLst>
      <p:ext uri="{BB962C8B-B14F-4D97-AF65-F5344CB8AC3E}">
        <p14:creationId xmlns:p14="http://schemas.microsoft.com/office/powerpoint/2010/main" val="19949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3C5310CA-7494-9470-7E39-1DD179A0622B}"/>
              </a:ext>
            </a:extLst>
          </p:cNvPr>
          <p:cNvSpPr>
            <a:spLocks noGrp="1"/>
          </p:cNvSpPr>
          <p:nvPr>
            <p:ph type="title"/>
          </p:nvPr>
        </p:nvSpPr>
        <p:spPr/>
        <p:txBody>
          <a:bodyPr/>
          <a:lstStyle/>
          <a:p>
            <a:r>
              <a:rPr lang="nb-NO"/>
              <a:t>Basisstønad</a:t>
            </a:r>
          </a:p>
        </p:txBody>
      </p:sp>
      <p:pic>
        <p:nvPicPr>
          <p:cNvPr id="2" name="Picture 1" descr="Illustrasjon som viser klær og sko, matvarer og en lege.">
            <a:extLst>
              <a:ext uri="{FF2B5EF4-FFF2-40B4-BE49-F238E27FC236}">
                <a16:creationId xmlns:a16="http://schemas.microsoft.com/office/drawing/2014/main" id="{38927221-7631-DC70-C8E9-4C79A4B60F02}"/>
              </a:ext>
            </a:extLst>
          </p:cNvPr>
          <p:cNvPicPr>
            <a:picLocks noChangeAspect="1"/>
          </p:cNvPicPr>
          <p:nvPr/>
        </p:nvPicPr>
        <p:blipFill>
          <a:blip r:embed="rId3"/>
          <a:stretch>
            <a:fillRect/>
          </a:stretch>
        </p:blipFill>
        <p:spPr>
          <a:xfrm>
            <a:off x="2822" y="872704"/>
            <a:ext cx="12192353" cy="4661647"/>
          </a:xfrm>
          <a:prstGeom prst="rect">
            <a:avLst/>
          </a:prstGeom>
          <a:ln>
            <a:noFill/>
          </a:ln>
        </p:spPr>
      </p:pic>
    </p:spTree>
    <p:extLst>
      <p:ext uri="{BB962C8B-B14F-4D97-AF65-F5344CB8AC3E}">
        <p14:creationId xmlns:p14="http://schemas.microsoft.com/office/powerpoint/2010/main" val="283332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29D89066-6C36-27A0-BB99-CF963DF07CAB}"/>
              </a:ext>
            </a:extLst>
          </p:cNvPr>
          <p:cNvSpPr>
            <a:spLocks noGrp="1"/>
          </p:cNvSpPr>
          <p:nvPr>
            <p:ph type="title"/>
          </p:nvPr>
        </p:nvSpPr>
        <p:spPr/>
        <p:txBody>
          <a:bodyPr/>
          <a:lstStyle/>
          <a:p>
            <a:r>
              <a:rPr lang="nb-NO"/>
              <a:t>Tilleggsstønad</a:t>
            </a:r>
          </a:p>
        </p:txBody>
      </p:sp>
      <p:pic>
        <p:nvPicPr>
          <p:cNvPr id="5" name="Plassholder for innhold 4" descr="Illustrasjon som viser to personer ved det bord som registrerer en søknad om tillegsstønad.">
            <a:extLst>
              <a:ext uri="{FF2B5EF4-FFF2-40B4-BE49-F238E27FC236}">
                <a16:creationId xmlns:a16="http://schemas.microsoft.com/office/drawing/2014/main" id="{49C01941-BB47-829A-1389-C1C1A90EF057}"/>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650875" y="1063742"/>
            <a:ext cx="10898188" cy="4166954"/>
          </a:xfrm>
          <a:ln>
            <a:noFill/>
          </a:ln>
        </p:spPr>
      </p:pic>
    </p:spTree>
    <p:extLst>
      <p:ext uri="{BB962C8B-B14F-4D97-AF65-F5344CB8AC3E}">
        <p14:creationId xmlns:p14="http://schemas.microsoft.com/office/powerpoint/2010/main" val="845216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245B36CB-685C-750F-1D3E-CCE1A03E29F2}"/>
              </a:ext>
            </a:extLst>
          </p:cNvPr>
          <p:cNvSpPr>
            <a:spLocks noGrp="1"/>
          </p:cNvSpPr>
          <p:nvPr>
            <p:ph type="title"/>
          </p:nvPr>
        </p:nvSpPr>
        <p:spPr/>
        <p:txBody>
          <a:bodyPr/>
          <a:lstStyle/>
          <a:p>
            <a:r>
              <a:rPr lang="nb-NO"/>
              <a:t>Økonomihåndtering</a:t>
            </a:r>
          </a:p>
        </p:txBody>
      </p:sp>
      <p:pic>
        <p:nvPicPr>
          <p:cNvPr id="4" name="Picture 3" descr="Mann og barn som ser på hva pengene kan brukes til.">
            <a:extLst>
              <a:ext uri="{FF2B5EF4-FFF2-40B4-BE49-F238E27FC236}">
                <a16:creationId xmlns:a16="http://schemas.microsoft.com/office/drawing/2014/main" id="{36B82AE6-5B93-FA10-C523-CF4F7F4942FA}"/>
              </a:ext>
            </a:extLst>
          </p:cNvPr>
          <p:cNvPicPr>
            <a:picLocks noChangeAspect="1"/>
          </p:cNvPicPr>
          <p:nvPr/>
        </p:nvPicPr>
        <p:blipFill>
          <a:blip r:embed="rId3"/>
          <a:stretch>
            <a:fillRect/>
          </a:stretch>
        </p:blipFill>
        <p:spPr>
          <a:xfrm>
            <a:off x="0" y="1098176"/>
            <a:ext cx="12192353" cy="4661647"/>
          </a:xfrm>
          <a:prstGeom prst="rect">
            <a:avLst/>
          </a:prstGeom>
          <a:ln>
            <a:noFill/>
          </a:ln>
        </p:spPr>
      </p:pic>
    </p:spTree>
    <p:extLst>
      <p:ext uri="{BB962C8B-B14F-4D97-AF65-F5344CB8AC3E}">
        <p14:creationId xmlns:p14="http://schemas.microsoft.com/office/powerpoint/2010/main" val="1204950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kWBRRECi0WINL2dmoWH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l.rl9oZH0yt1Mi.dN2zR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qz5K2oKwkS7ov3rBsZ1N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liPyO_DSL0yeGUN4eHbDZg"/>
</p:tagLst>
</file>

<file path=ppt/theme/theme1.xml><?xml version="1.0" encoding="utf-8"?>
<a:theme xmlns:a="http://schemas.openxmlformats.org/drawingml/2006/main" name="Office-tema">
  <a:themeElements>
    <a:clrScheme name="Egendefinert 1">
      <a:dk1>
        <a:sysClr val="windowText" lastClr="000000"/>
      </a:dk1>
      <a:lt1>
        <a:sysClr val="window" lastClr="FFFFFF"/>
      </a:lt1>
      <a:dk2>
        <a:srgbClr val="000000"/>
      </a:dk2>
      <a:lt2>
        <a:srgbClr val="FFFFFF"/>
      </a:lt2>
      <a:accent1>
        <a:srgbClr val="32A77A"/>
      </a:accent1>
      <a:accent2>
        <a:srgbClr val="FFD770"/>
      </a:accent2>
      <a:accent3>
        <a:srgbClr val="643064"/>
      </a:accent3>
      <a:accent4>
        <a:srgbClr val="60C6CD"/>
      </a:accent4>
      <a:accent5>
        <a:srgbClr val="000000"/>
      </a:accent5>
      <a:accent6>
        <a:srgbClr val="F58C46"/>
      </a:accent6>
      <a:hlink>
        <a:srgbClr val="0563C1"/>
      </a:hlink>
      <a:folHlink>
        <a:srgbClr val="954F72"/>
      </a:folHlink>
    </a:clrScheme>
    <a:fontScheme name="Santan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white"/>
      <a:bodyPr vert="horz" lIns="0" tIns="0" rIns="0" bIns="0" rtlCol="0" anchor="t" anchorCtr="0">
        <a:noAutofit/>
      </a:bodyPr>
      <a:lstStyle>
        <a:defPPr marL="0" indent="0" algn="l">
          <a:buFont typeface="Arial" pitchFamily="34" charset="0"/>
          <a:buNone/>
          <a:defRPr sz="5400" dirty="0">
            <a:solidFill>
              <a:schemeClr val="bg1"/>
            </a:solidFill>
          </a:defRPr>
        </a:defPPr>
      </a:lstStyle>
    </a:txDef>
  </a:objectDefaults>
  <a:extraClrSchemeLst/>
  <a:extLst>
    <a:ext uri="{05A4C25C-085E-4340-85A3-A5531E510DB2}">
      <thm15:themeFamily xmlns:thm15="http://schemas.microsoft.com/office/thememl/2012/main" name="PPT_mal_2017_widescreen.potx" id="{78241C34-96BA-4D13-8755-A24068E4A0F3}" vid="{3E6ED808-8880-4159-BC65-B9CDF1280655}"/>
    </a:ext>
  </a:extLst>
</a:theme>
</file>

<file path=ppt/theme/theme2.xml><?xml version="1.0" encoding="utf-8"?>
<a:theme xmlns:a="http://schemas.openxmlformats.org/drawingml/2006/main" name="Office-tema">
  <a:themeElements>
    <a:clrScheme name="Egendefinert 2">
      <a:dk1>
        <a:sysClr val="windowText" lastClr="000000"/>
      </a:dk1>
      <a:lt1>
        <a:srgbClr val="F9FDFD"/>
      </a:lt1>
      <a:dk2>
        <a:srgbClr val="000000"/>
      </a:dk2>
      <a:lt2>
        <a:srgbClr val="FFFFFF"/>
      </a:lt2>
      <a:accent1>
        <a:srgbClr val="32A77A"/>
      </a:accent1>
      <a:accent2>
        <a:srgbClr val="FFCF54"/>
      </a:accent2>
      <a:accent3>
        <a:srgbClr val="643064"/>
      </a:accent3>
      <a:accent4>
        <a:srgbClr val="60C6CD"/>
      </a:accent4>
      <a:accent5>
        <a:srgbClr val="000000"/>
      </a:accent5>
      <a:accent6>
        <a:srgbClr val="F58C46"/>
      </a:accent6>
      <a:hlink>
        <a:srgbClr val="0070C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6cfb6d1-a846-4e1d-a8a6-d03967cbb927">
      <UserInfo>
        <DisplayName>Sidsel Braaten</DisplayName>
        <AccountId>89</AccountId>
        <AccountType/>
      </UserInfo>
      <UserInfo>
        <DisplayName>Anette Thonhaugen</DisplayName>
        <AccountId>99</AccountId>
        <AccountType/>
      </UserInfo>
      <UserInfo>
        <DisplayName>Vivian Ellingsen Gotaas</DisplayName>
        <AccountId>635</AccountId>
        <AccountType/>
      </UserInfo>
      <UserInfo>
        <DisplayName>Magnus Rønneberg Ruud</DisplayName>
        <AccountId>124</AccountId>
        <AccountType/>
      </UserInfo>
      <UserInfo>
        <DisplayName>Liv Karin Eilevstad</DisplayName>
        <AccountId>203</AccountId>
        <AccountType/>
      </UserInfo>
      <UserInfo>
        <DisplayName>Malin Andersen</DisplayName>
        <AccountId>21</AccountId>
        <AccountType/>
      </UserInfo>
      <UserInfo>
        <DisplayName>Trude Steen</DisplayName>
        <AccountId>71</AccountId>
        <AccountType/>
      </UserInfo>
    </SharedWithUsers>
    <TaxCatchAll xmlns="f000d4ba-d86b-47e5-9029-43c1c547cbc1" xsi:nil="true"/>
    <lcf76f155ced4ddcb4097134ff3c332f xmlns="87a5da6a-6585-4546-bc73-62059fe5bfa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810FEDCF5FF5E45809D9038A98CB761" ma:contentTypeVersion="16" ma:contentTypeDescription="Opprett et nytt dokument." ma:contentTypeScope="" ma:versionID="1476462c6f4fe57748fee0619d6a9119">
  <xsd:schema xmlns:xsd="http://www.w3.org/2001/XMLSchema" xmlns:xs="http://www.w3.org/2001/XMLSchema" xmlns:p="http://schemas.microsoft.com/office/2006/metadata/properties" xmlns:ns2="87a5da6a-6585-4546-bc73-62059fe5bfad" xmlns:ns3="16cfb6d1-a846-4e1d-a8a6-d03967cbb927" xmlns:ns4="f000d4ba-d86b-47e5-9029-43c1c547cbc1" targetNamespace="http://schemas.microsoft.com/office/2006/metadata/properties" ma:root="true" ma:fieldsID="f759a68dd24ba5b3c6a52e854ca80dea" ns2:_="" ns3:_="" ns4:_="">
    <xsd:import namespace="87a5da6a-6585-4546-bc73-62059fe5bfad"/>
    <xsd:import namespace="16cfb6d1-a846-4e1d-a8a6-d03967cbb927"/>
    <xsd:import namespace="f000d4ba-d86b-47e5-9029-43c1c547cb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4:TaxCatchAll" minOccurs="0"/>
                <xsd:element ref="ns2:MediaServiceOCR"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a5da6a-6585-4546-bc73-62059fe5bf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1f9d0bfe-93cb-4a67-8f72-f51ad9bc2d3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fb6d1-a846-4e1d-a8a6-d03967cbb927"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00d4ba-d86b-47e5-9029-43c1c547cbc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0d12b06-f835-482a-ab6e-afe191ca6c79}" ma:internalName="TaxCatchAll" ma:showField="CatchAllData" ma:web="16cfb6d1-a846-4e1d-a8a6-d03967cbb9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D43F3E-D6A5-4F03-9A2D-4311103E4EB5}">
  <ds:schemaRefs>
    <ds:schemaRef ds:uri="16cfb6d1-a846-4e1d-a8a6-d03967cbb927"/>
    <ds:schemaRef ds:uri="87a5da6a-6585-4546-bc73-62059fe5bfad"/>
    <ds:schemaRef ds:uri="f000d4ba-d86b-47e5-9029-43c1c547cb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0D0240B-25DD-4B12-8B91-FC83C95D8177}">
  <ds:schemaRefs>
    <ds:schemaRef ds:uri="http://schemas.microsoft.com/sharepoint/v3/contenttype/forms"/>
  </ds:schemaRefs>
</ds:datastoreItem>
</file>

<file path=customXml/itemProps3.xml><?xml version="1.0" encoding="utf-8"?>
<ds:datastoreItem xmlns:ds="http://schemas.openxmlformats.org/officeDocument/2006/customXml" ds:itemID="{E17736BD-FFDF-4FF7-9218-36A68B1DDFD2}">
  <ds:schemaRefs>
    <ds:schemaRef ds:uri="16cfb6d1-a846-4e1d-a8a6-d03967cbb927"/>
    <ds:schemaRef ds:uri="87a5da6a-6585-4546-bc73-62059fe5bfad"/>
    <ds:schemaRef ds:uri="f000d4ba-d86b-47e5-9029-43c1c547cb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TotalTime>
  <Words>4737</Words>
  <Application>Microsoft Office PowerPoint</Application>
  <PresentationFormat>Egendefinert</PresentationFormat>
  <Paragraphs>468</Paragraphs>
  <Slides>15</Slides>
  <Notes>14</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15</vt:i4>
      </vt:variant>
    </vt:vector>
  </HeadingPairs>
  <TitlesOfParts>
    <vt:vector size="21" baseType="lpstr">
      <vt:lpstr>Arial</vt:lpstr>
      <vt:lpstr>Calibri</vt:lpstr>
      <vt:lpstr>Tstar Bold</vt:lpstr>
      <vt:lpstr>Wingdings</vt:lpstr>
      <vt:lpstr>Office-tema</vt:lpstr>
      <vt:lpstr>think-cell Slide</vt:lpstr>
      <vt:lpstr>Livet på mottak</vt:lpstr>
      <vt:lpstr>Temaene</vt:lpstr>
      <vt:lpstr>Å bo i mottak</vt:lpstr>
      <vt:lpstr>Oppgave om å bo i asylmottak</vt:lpstr>
      <vt:lpstr>Brannsikkerhet</vt:lpstr>
      <vt:lpstr>Inndelingsside til økonomi</vt:lpstr>
      <vt:lpstr>Basisstønad</vt:lpstr>
      <vt:lpstr>Tilleggsstønad</vt:lpstr>
      <vt:lpstr>Økonomihåndtering</vt:lpstr>
      <vt:lpstr>Oppsummering</vt:lpstr>
      <vt:lpstr>Inndeling til permisjon, flytting og beboermedvirkning</vt:lpstr>
      <vt:lpstr>Permisjon fra mottaket</vt:lpstr>
      <vt:lpstr>Flytting mellom mottak</vt:lpstr>
      <vt:lpstr>Beboermedvirkning og aktivisering</vt:lpstr>
      <vt:lpstr>Logo og nettadresse</vt:lpstr>
    </vt:vector>
  </TitlesOfParts>
  <Company>UDI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 2</dc:title>
  <dc:creator>Utlendingsdirektoratet</dc:creator>
  <dc:description>Template by addpoint.no</dc:description>
  <cp:lastModifiedBy>Ann-Helen Haugan</cp:lastModifiedBy>
  <cp:revision>2</cp:revision>
  <dcterms:created xsi:type="dcterms:W3CDTF">2018-06-01T10:09:06Z</dcterms:created>
  <dcterms:modified xsi:type="dcterms:W3CDTF">2025-06-26T18:58:31Z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0x0101006810FEDCF5FF5E45809D9038A98CB761</vt:lpwstr>
  </property>
  <property fmtid="{D5CDD505-2E9C-101B-9397-08002B2CF9AE}" pid="4" name="MSIP_Label_8cd81a8e-f606-4aa4-8c31-9b849bafa45f_Enabled">
    <vt:lpwstr>True</vt:lpwstr>
  </property>
  <property fmtid="{D5CDD505-2E9C-101B-9397-08002B2CF9AE}" pid="5" name="MSIP_Label_8cd81a8e-f606-4aa4-8c31-9b849bafa45f_SiteId">
    <vt:lpwstr>e6f99e46-872e-44a5-87e4-60a888e95a1c</vt:lpwstr>
  </property>
  <property fmtid="{D5CDD505-2E9C-101B-9397-08002B2CF9AE}" pid="6" name="MSIP_Label_8cd81a8e-f606-4aa4-8c31-9b849bafa45f_Owner">
    <vt:lpwstr>maan@udi.no</vt:lpwstr>
  </property>
  <property fmtid="{D5CDD505-2E9C-101B-9397-08002B2CF9AE}" pid="7" name="MSIP_Label_8cd81a8e-f606-4aa4-8c31-9b849bafa45f_SetDate">
    <vt:lpwstr>2018-06-01T10:09:12.2488017Z</vt:lpwstr>
  </property>
  <property fmtid="{D5CDD505-2E9C-101B-9397-08002B2CF9AE}" pid="8" name="MSIP_Label_8cd81a8e-f606-4aa4-8c31-9b849bafa45f_Name">
    <vt:lpwstr>Intern</vt:lpwstr>
  </property>
  <property fmtid="{D5CDD505-2E9C-101B-9397-08002B2CF9AE}" pid="9" name="MSIP_Label_8cd81a8e-f606-4aa4-8c31-9b849bafa45f_Application">
    <vt:lpwstr>Microsoft Azure Information Protection</vt:lpwstr>
  </property>
  <property fmtid="{D5CDD505-2E9C-101B-9397-08002B2CF9AE}" pid="10" name="MSIP_Label_8cd81a8e-f606-4aa4-8c31-9b849bafa45f_Extended_MSFT_Method">
    <vt:lpwstr>Automatic</vt:lpwstr>
  </property>
  <property fmtid="{D5CDD505-2E9C-101B-9397-08002B2CF9AE}" pid="11" name="Sensitivity">
    <vt:lpwstr>Intern</vt:lpwstr>
  </property>
  <property fmtid="{D5CDD505-2E9C-101B-9397-08002B2CF9AE}" pid="12" name="AuthorIds_UIVersion_2560">
    <vt:lpwstr>15</vt:lpwstr>
  </property>
  <property fmtid="{D5CDD505-2E9C-101B-9397-08002B2CF9AE}" pid="13" name="MediaServiceImageTags">
    <vt:lpwstr/>
  </property>
</Properties>
</file>