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74" r:id="rId5"/>
    <p:sldId id="275" r:id="rId6"/>
    <p:sldId id="350" r:id="rId7"/>
    <p:sldId id="290" r:id="rId8"/>
    <p:sldId id="343" r:id="rId9"/>
    <p:sldId id="327" r:id="rId10"/>
    <p:sldId id="345" r:id="rId11"/>
    <p:sldId id="325" r:id="rId12"/>
    <p:sldId id="348" r:id="rId13"/>
    <p:sldId id="330" r:id="rId14"/>
    <p:sldId id="329" r:id="rId15"/>
    <p:sldId id="346" r:id="rId16"/>
    <p:sldId id="334" r:id="rId17"/>
    <p:sldId id="335" r:id="rId18"/>
    <p:sldId id="331" r:id="rId19"/>
    <p:sldId id="353" r:id="rId20"/>
    <p:sldId id="347" r:id="rId21"/>
    <p:sldId id="342" r:id="rId22"/>
    <p:sldId id="277" r:id="rId23"/>
    <p:sldId id="279" r:id="rId24"/>
    <p:sldId id="278" r:id="rId25"/>
    <p:sldId id="338" r:id="rId26"/>
    <p:sldId id="280" r:id="rId27"/>
    <p:sldId id="285" r:id="rId28"/>
    <p:sldId id="332" r:id="rId29"/>
    <p:sldId id="333" r:id="rId30"/>
    <p:sldId id="351" r:id="rId31"/>
  </p:sldIdLst>
  <p:sldSz cx="12195175" cy="6859588"/>
  <p:notesSz cx="6858000" cy="9144000"/>
  <p:custDataLst>
    <p:tags r:id="rId34"/>
  </p:custDataLst>
  <p:defaultText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D67"/>
    <a:srgbClr val="CC8C9B"/>
    <a:srgbClr val="EFD1D4"/>
    <a:srgbClr val="266D72"/>
    <a:srgbClr val="E8505B"/>
    <a:srgbClr val="2A454E"/>
    <a:srgbClr val="C3E8EB"/>
    <a:srgbClr val="FFF5C9"/>
    <a:srgbClr val="FFF0AF"/>
    <a:srgbClr val="A8B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34950-4CEC-425E-838E-934C92B1D507}" v="1" dt="2024-07-10T15:33:4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0" autoAdjust="0"/>
    <p:restoredTop sz="46903" autoAdjust="0"/>
  </p:normalViewPr>
  <p:slideViewPr>
    <p:cSldViewPr snapToGrid="0">
      <p:cViewPr varScale="1">
        <p:scale>
          <a:sx n="53" d="100"/>
          <a:sy n="53" d="100"/>
        </p:scale>
        <p:origin x="2802" y="60"/>
      </p:cViewPr>
      <p:guideLst>
        <p:guide orient="horz" pos="2161"/>
        <p:guide pos="3841"/>
      </p:guideLst>
    </p:cSldViewPr>
  </p:slideViewPr>
  <p:notesTextViewPr>
    <p:cViewPr>
      <p:scale>
        <a:sx n="1" d="1"/>
        <a:sy n="1" d="1"/>
      </p:scale>
      <p:origin x="0" y="-84"/>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Helen Haugan" userId="2624b939-b35f-494a-9cb5-bf2450b8da65" providerId="ADAL" clId="{3711FF0D-BB92-47E2-9525-07F159591E9F}"/>
    <pc:docChg chg="modSld">
      <pc:chgData name="Ann-Helen Haugan" userId="2624b939-b35f-494a-9cb5-bf2450b8da65" providerId="ADAL" clId="{3711FF0D-BB92-47E2-9525-07F159591E9F}" dt="2024-04-10T14:19:02.814" v="18" actId="20577"/>
      <pc:docMkLst>
        <pc:docMk/>
      </pc:docMkLst>
      <pc:sldChg chg="modNotesTx">
        <pc:chgData name="Ann-Helen Haugan" userId="2624b939-b35f-494a-9cb5-bf2450b8da65" providerId="ADAL" clId="{3711FF0D-BB92-47E2-9525-07F159591E9F}" dt="2024-04-10T14:18:58.641" v="17" actId="20577"/>
        <pc:sldMkLst>
          <pc:docMk/>
          <pc:sldMk cId="2200168384" sldId="277"/>
        </pc:sldMkLst>
      </pc:sldChg>
      <pc:sldChg chg="modNotesTx">
        <pc:chgData name="Ann-Helen Haugan" userId="2624b939-b35f-494a-9cb5-bf2450b8da65" providerId="ADAL" clId="{3711FF0D-BB92-47E2-9525-07F159591E9F}" dt="2024-04-10T14:19:02.814" v="18" actId="20577"/>
        <pc:sldMkLst>
          <pc:docMk/>
          <pc:sldMk cId="1102721942" sldId="279"/>
        </pc:sldMkLst>
      </pc:sldChg>
      <pc:sldChg chg="modNotesTx">
        <pc:chgData name="Ann-Helen Haugan" userId="2624b939-b35f-494a-9cb5-bf2450b8da65" providerId="ADAL" clId="{3711FF0D-BB92-47E2-9525-07F159591E9F}" dt="2024-04-10T14:17:29.755" v="3" actId="20577"/>
        <pc:sldMkLst>
          <pc:docMk/>
          <pc:sldMk cId="3803464586" sldId="290"/>
        </pc:sldMkLst>
      </pc:sldChg>
      <pc:sldChg chg="modNotesTx">
        <pc:chgData name="Ann-Helen Haugan" userId="2624b939-b35f-494a-9cb5-bf2450b8da65" providerId="ADAL" clId="{3711FF0D-BB92-47E2-9525-07F159591E9F}" dt="2024-04-10T14:17:50.791" v="6" actId="20577"/>
        <pc:sldMkLst>
          <pc:docMk/>
          <pc:sldMk cId="1265835130" sldId="325"/>
        </pc:sldMkLst>
      </pc:sldChg>
      <pc:sldChg chg="modNotesTx">
        <pc:chgData name="Ann-Helen Haugan" userId="2624b939-b35f-494a-9cb5-bf2450b8da65" providerId="ADAL" clId="{3711FF0D-BB92-47E2-9525-07F159591E9F}" dt="2024-04-10T14:18:22.090" v="9" actId="20577"/>
        <pc:sldMkLst>
          <pc:docMk/>
          <pc:sldMk cId="700524313" sldId="329"/>
        </pc:sldMkLst>
      </pc:sldChg>
      <pc:sldChg chg="modNotesTx">
        <pc:chgData name="Ann-Helen Haugan" userId="2624b939-b35f-494a-9cb5-bf2450b8da65" providerId="ADAL" clId="{3711FF0D-BB92-47E2-9525-07F159591E9F}" dt="2024-04-10T14:18:18.653" v="8" actId="20577"/>
        <pc:sldMkLst>
          <pc:docMk/>
          <pc:sldMk cId="3218187282" sldId="330"/>
        </pc:sldMkLst>
      </pc:sldChg>
      <pc:sldChg chg="modNotesTx">
        <pc:chgData name="Ann-Helen Haugan" userId="2624b939-b35f-494a-9cb5-bf2450b8da65" providerId="ADAL" clId="{3711FF0D-BB92-47E2-9525-07F159591E9F}" dt="2024-04-10T14:18:40.433" v="12" actId="20577"/>
        <pc:sldMkLst>
          <pc:docMk/>
          <pc:sldMk cId="3181167643" sldId="331"/>
        </pc:sldMkLst>
      </pc:sldChg>
      <pc:sldChg chg="modNotesTx">
        <pc:chgData name="Ann-Helen Haugan" userId="2624b939-b35f-494a-9cb5-bf2450b8da65" providerId="ADAL" clId="{3711FF0D-BB92-47E2-9525-07F159591E9F}" dt="2024-04-10T14:18:28.713" v="11" actId="20577"/>
        <pc:sldMkLst>
          <pc:docMk/>
          <pc:sldMk cId="2766376842" sldId="334"/>
        </pc:sldMkLst>
      </pc:sldChg>
      <pc:sldChg chg="modNotesTx">
        <pc:chgData name="Ann-Helen Haugan" userId="2624b939-b35f-494a-9cb5-bf2450b8da65" providerId="ADAL" clId="{3711FF0D-BB92-47E2-9525-07F159591E9F}" dt="2024-04-10T14:17:35.442" v="5" actId="5793"/>
        <pc:sldMkLst>
          <pc:docMk/>
          <pc:sldMk cId="976633283" sldId="343"/>
        </pc:sldMkLst>
      </pc:sldChg>
      <pc:sldChg chg="modNotesTx">
        <pc:chgData name="Ann-Helen Haugan" userId="2624b939-b35f-494a-9cb5-bf2450b8da65" providerId="ADAL" clId="{3711FF0D-BB92-47E2-9525-07F159591E9F}" dt="2024-04-10T14:18:25.374" v="10" actId="20577"/>
        <pc:sldMkLst>
          <pc:docMk/>
          <pc:sldMk cId="1523305931" sldId="346"/>
        </pc:sldMkLst>
      </pc:sldChg>
      <pc:sldChg chg="modNotesTx">
        <pc:chgData name="Ann-Helen Haugan" userId="2624b939-b35f-494a-9cb5-bf2450b8da65" providerId="ADAL" clId="{3711FF0D-BB92-47E2-9525-07F159591E9F}" dt="2024-04-10T14:18:54.462" v="16" actId="20577"/>
        <pc:sldMkLst>
          <pc:docMk/>
          <pc:sldMk cId="1158857840" sldId="347"/>
        </pc:sldMkLst>
      </pc:sldChg>
      <pc:sldChg chg="modNotesTx">
        <pc:chgData name="Ann-Helen Haugan" userId="2624b939-b35f-494a-9cb5-bf2450b8da65" providerId="ADAL" clId="{3711FF0D-BB92-47E2-9525-07F159591E9F}" dt="2024-04-10T14:17:57.718" v="7" actId="20577"/>
        <pc:sldMkLst>
          <pc:docMk/>
          <pc:sldMk cId="790854487" sldId="348"/>
        </pc:sldMkLst>
      </pc:sldChg>
      <pc:sldChg chg="modNotesTx">
        <pc:chgData name="Ann-Helen Haugan" userId="2624b939-b35f-494a-9cb5-bf2450b8da65" providerId="ADAL" clId="{3711FF0D-BB92-47E2-9525-07F159591E9F}" dt="2024-04-10T14:17:09.926" v="1" actId="20577"/>
        <pc:sldMkLst>
          <pc:docMk/>
          <pc:sldMk cId="406621837" sldId="350"/>
        </pc:sldMkLst>
      </pc:sldChg>
      <pc:sldChg chg="modNotesTx">
        <pc:chgData name="Ann-Helen Haugan" userId="2624b939-b35f-494a-9cb5-bf2450b8da65" providerId="ADAL" clId="{3711FF0D-BB92-47E2-9525-07F159591E9F}" dt="2024-04-10T14:18:44.743" v="13" actId="20577"/>
        <pc:sldMkLst>
          <pc:docMk/>
          <pc:sldMk cId="1475316513" sldId="353"/>
        </pc:sldMkLst>
      </pc:sldChg>
    </pc:docChg>
  </pc:docChgLst>
  <pc:docChgLst>
    <pc:chgData name="Ann-Helen Haugan" userId="2624b939-b35f-494a-9cb5-bf2450b8da65" providerId="ADAL" clId="{8A11AA92-2BEF-41F1-89A9-871DDB263FFC}"/>
    <pc:docChg chg="modSld">
      <pc:chgData name="Ann-Helen Haugan" userId="2624b939-b35f-494a-9cb5-bf2450b8da65" providerId="ADAL" clId="{8A11AA92-2BEF-41F1-89A9-871DDB263FFC}" dt="2024-04-16T06:58:29.601" v="2" actId="20577"/>
      <pc:docMkLst>
        <pc:docMk/>
      </pc:docMkLst>
      <pc:sldChg chg="modNotesTx">
        <pc:chgData name="Ann-Helen Haugan" userId="2624b939-b35f-494a-9cb5-bf2450b8da65" providerId="ADAL" clId="{8A11AA92-2BEF-41F1-89A9-871DDB263FFC}" dt="2024-04-16T06:58:29.601" v="2" actId="20577"/>
        <pc:sldMkLst>
          <pc:docMk/>
          <pc:sldMk cId="1523305931"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EC35A749-25B4-45C0-BDAD-2322A9D4F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64A3D9B0-6A03-47DC-BB75-E82DB7840B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F2F58B-20FA-48E4-A26A-6D28CF6B4EBF}" type="datetimeFigureOut">
              <a:rPr lang="nb-NO" smtClean="0"/>
              <a:t>10.07.2024</a:t>
            </a:fld>
            <a:endParaRPr lang="nb-NO"/>
          </a:p>
        </p:txBody>
      </p:sp>
      <p:sp>
        <p:nvSpPr>
          <p:cNvPr id="4" name="Plassholder for bunntekst 3">
            <a:extLst>
              <a:ext uri="{FF2B5EF4-FFF2-40B4-BE49-F238E27FC236}">
                <a16:creationId xmlns:a16="http://schemas.microsoft.com/office/drawing/2014/main" id="{623410F5-6A0B-4BBA-A642-6EAC4BAFCA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049F2FA9-08F2-41E9-ABDC-C7E182FE4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6ABF2C-2557-4D27-9608-ABA4E8B546F7}" type="slidenum">
              <a:rPr lang="nb-NO" smtClean="0"/>
              <a:t>‹#›</a:t>
            </a:fld>
            <a:endParaRPr lang="nb-NO"/>
          </a:p>
        </p:txBody>
      </p:sp>
    </p:spTree>
    <p:extLst>
      <p:ext uri="{BB962C8B-B14F-4D97-AF65-F5344CB8AC3E}">
        <p14:creationId xmlns:p14="http://schemas.microsoft.com/office/powerpoint/2010/main" val="388578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008420913"/>
      </p:ext>
    </p:extLst>
  </p:cSld>
  <p:clrMap bg1="lt1" tx1="dk1" bg2="lt2" tx2="dk2" accent1="accent1" accent2="accent2" accent3="accent3" accent4="accent4" accent5="accent5" accent6="accent6" hlink="hlink" folHlink="folHlink"/>
  <p:notesStyle>
    <a:lvl1pPr marL="0" indent="0" algn="l" defTabSz="1088776" rtl="0" eaLnBrk="1" latinLnBrk="0" hangingPunct="1">
      <a:spcBef>
        <a:spcPts val="600"/>
      </a:spcBef>
      <a:spcAft>
        <a:spcPts val="600"/>
      </a:spcAft>
      <a:buFont typeface="Arial" panose="020B0604020202020204" pitchFamily="34" charset="0"/>
      <a:buNone/>
      <a:defRPr sz="1200" kern="1200">
        <a:solidFill>
          <a:schemeClr val="tx1"/>
        </a:solidFill>
        <a:latin typeface="+mn-lt"/>
        <a:ea typeface="+mn-ea"/>
        <a:cs typeface="Arial" panose="020B0604020202020204" pitchFamily="34" charset="0"/>
      </a:defRPr>
    </a:lvl1pPr>
    <a:lvl2pPr marL="544388" indent="0" algn="l" defTabSz="1088776" rtl="0" eaLnBrk="1" latinLnBrk="0" hangingPunct="1">
      <a:spcBef>
        <a:spcPts val="600"/>
      </a:spcBef>
      <a:spcAft>
        <a:spcPts val="600"/>
      </a:spcAft>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1088776" algn="l" defTabSz="1088776"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di.n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100" b="1" dirty="0"/>
              <a:t>Før du holder presentasjonen</a:t>
            </a:r>
          </a:p>
          <a:p>
            <a:pPr marL="171450" indent="-171450">
              <a:buFont typeface="Arial" panose="020B0604020202020204" pitchFamily="34" charset="0"/>
              <a:buChar char="•"/>
            </a:pPr>
            <a:r>
              <a:rPr lang="nb-NO" sz="1100" dirty="0"/>
              <a:t>Her finner du informasjon om hvordan du kan bruke presentasjonen i informasjonsarbeidet. Du bør lese hele presentasjonen med støttetekst før informasjonsmøtet. </a:t>
            </a:r>
          </a:p>
          <a:p>
            <a:pPr marL="171450" indent="-171450">
              <a:buFont typeface="Arial" panose="020B0604020202020204" pitchFamily="34" charset="0"/>
              <a:buChar char="•"/>
            </a:pPr>
            <a:r>
              <a:rPr lang="nb-NO" sz="1100" dirty="0"/>
              <a:t>Informasjon til beboerne, med støttetekst, begynner på neste lysbilde. </a:t>
            </a:r>
          </a:p>
          <a:p>
            <a:pPr marL="171450" indent="-171450">
              <a:buFont typeface="Arial" panose="020B0604020202020204" pitchFamily="34" charset="0"/>
              <a:buChar char="•"/>
            </a:pPr>
            <a:r>
              <a:rPr lang="nb-NO" sz="1100" dirty="0"/>
              <a:t>Du finner «Til deg som holder presentasjonen» nederst på noen sider. Her finner du utfyllende informasjon, forslag til metode og tips til hvor du finner mer informasjon om temaet.</a:t>
            </a:r>
          </a:p>
          <a:p>
            <a:pPr marL="171450" indent="-171450">
              <a:buFont typeface="Arial" panose="020B0604020202020204" pitchFamily="34" charset="0"/>
              <a:buChar char="•"/>
            </a:pPr>
            <a:r>
              <a:rPr lang="nb-NO" sz="1100" dirty="0"/>
              <a:t>Les veilederen som heter «Veileder for informasjonsarbeid i mottak». Her får du flere forslag til hvordan du kan gjennomføre informasjonsprogrammet og hvordan du kan involvere og engasjere beboerne. Veilederen kan lastes ned her: https://udi.no/globalassets/asylmottak/vedlegg/udi_veileder-informasjonsarbeid-i-mottak.pdf.</a:t>
            </a:r>
          </a:p>
          <a:p>
            <a:endParaRPr lang="nb-NO" sz="1100" b="1" dirty="0"/>
          </a:p>
          <a:p>
            <a:r>
              <a:rPr lang="nb-NO" sz="1100" b="1" dirty="0"/>
              <a:t>Innhold i modulen</a:t>
            </a:r>
          </a:p>
          <a:p>
            <a:r>
              <a:rPr lang="nb-NO" sz="1100" dirty="0"/>
              <a:t>Temaene i modulen er hentet fra informasjonsplanen for voksne beboere i asylmottak. Temaene ivaretar kulepunktene som står beskrevet i «Rutinebeskrivelse for asylmottak med transittplasser og ordinære plasser».</a:t>
            </a:r>
          </a:p>
          <a:p>
            <a:pPr marL="0" indent="0">
              <a:buFont typeface="Arial" panose="020B0604020202020204" pitchFamily="34" charset="0"/>
              <a:buNone/>
            </a:pPr>
            <a:r>
              <a:rPr lang="nb-NO" sz="1100" dirty="0"/>
              <a:t>Temaene er:</a:t>
            </a:r>
          </a:p>
          <a:p>
            <a:pPr marL="171450" indent="-171450">
              <a:buFont typeface="Arial" panose="020B0604020202020204" pitchFamily="34" charset="0"/>
              <a:buChar char="•"/>
            </a:pPr>
            <a:r>
              <a:rPr lang="nb-NO" sz="1100" dirty="0"/>
              <a:t>Konsekvenser av avslag, herunder utreiseplikt og utvisning</a:t>
            </a:r>
          </a:p>
          <a:p>
            <a:pPr marL="171450" indent="-171450">
              <a:buFont typeface="Arial" panose="020B0604020202020204" pitchFamily="34" charset="0"/>
              <a:buChar char="•"/>
            </a:pPr>
            <a:r>
              <a:rPr lang="nb-NO" sz="1100" dirty="0"/>
              <a:t>Egenorganisert retur</a:t>
            </a:r>
          </a:p>
          <a:p>
            <a:pPr marL="171450" indent="-171450">
              <a:buFont typeface="Arial" panose="020B0604020202020204" pitchFamily="34" charset="0"/>
              <a:buChar char="•"/>
            </a:pPr>
            <a:r>
              <a:rPr lang="nb-NO" sz="1100" dirty="0"/>
              <a:t>Assistert retur</a:t>
            </a:r>
          </a:p>
          <a:p>
            <a:pPr marL="171450" indent="-171450">
              <a:buFont typeface="Arial" panose="020B0604020202020204" pitchFamily="34" charset="0"/>
              <a:buChar char="•"/>
            </a:pPr>
            <a:r>
              <a:rPr lang="nb-NO" sz="1100" dirty="0"/>
              <a:t>Retur- og reintegreringsprogram</a:t>
            </a:r>
          </a:p>
          <a:p>
            <a:pPr marL="171450" indent="-171450">
              <a:buFont typeface="Arial" panose="020B0604020202020204" pitchFamily="34" charset="0"/>
              <a:buChar char="•"/>
            </a:pPr>
            <a:r>
              <a:rPr lang="nb-NO" sz="1100" dirty="0"/>
              <a:t>Tvangsretur</a:t>
            </a:r>
          </a:p>
          <a:p>
            <a:pPr marL="171450" indent="-171450">
              <a:buFont typeface="Arial" panose="020B0604020202020204" pitchFamily="34" charset="0"/>
              <a:buChar char="•"/>
            </a:pPr>
            <a:r>
              <a:rPr lang="nb-NO" sz="1100" dirty="0"/>
              <a:t>Hjemlandsfokus</a:t>
            </a:r>
          </a:p>
          <a:p>
            <a:pPr marL="171450" indent="-171450">
              <a:buFont typeface="Arial" panose="020B0604020202020204" pitchFamily="34" charset="0"/>
              <a:buChar char="•"/>
            </a:pPr>
            <a:r>
              <a:rPr lang="nb-NO" sz="1100" dirty="0"/>
              <a:t>Livet som irregulær immigrant, svart arbeid, sårbarhet</a:t>
            </a:r>
          </a:p>
          <a:p>
            <a:pPr marL="171450" indent="-171450">
              <a:buFont typeface="Arial" panose="020B0604020202020204" pitchFamily="34" charset="0"/>
              <a:buChar char="•"/>
            </a:pPr>
            <a:r>
              <a:rPr lang="nb-NO" sz="1100" dirty="0"/>
              <a:t>Bortfall av rettigheter, herunder rett til skolegang og arbeid</a:t>
            </a:r>
          </a:p>
          <a:p>
            <a:pPr marL="171450" indent="-171450">
              <a:buFont typeface="Arial" panose="020B0604020202020204" pitchFamily="34" charset="0"/>
              <a:buChar char="•"/>
            </a:pPr>
            <a:r>
              <a:rPr lang="nb-NO" sz="1100" dirty="0"/>
              <a:t>Informasjon om endringer i økonomi som følge av utreiseplikt (trekk i basis)</a:t>
            </a:r>
          </a:p>
          <a:p>
            <a:pPr marL="171450" indent="-171450">
              <a:buFont typeface="Arial" panose="020B0604020202020204" pitchFamily="34" charset="0"/>
              <a:buChar char="•"/>
            </a:pPr>
            <a:r>
              <a:rPr lang="nb-NO" sz="1100" dirty="0"/>
              <a:t>Begrensninger når det gjelder rett til helsehjelp for personer med utreiseplikt</a:t>
            </a:r>
          </a:p>
          <a:p>
            <a:pPr marL="171450" indent="-171450">
              <a:buFont typeface="Arial" panose="020B0604020202020204" pitchFamily="34" charset="0"/>
              <a:buChar char="•"/>
            </a:pPr>
            <a:r>
              <a:rPr lang="nb-NO" sz="1100" dirty="0"/>
              <a:t>Begrensninger når det gjelder blant annet giftemål og familiegjenforening</a:t>
            </a:r>
          </a:p>
          <a:p>
            <a:endParaRPr lang="nb-NO" sz="1100" b="1" dirty="0"/>
          </a:p>
          <a:p>
            <a:r>
              <a:rPr lang="nb-NO" sz="1100" b="1" dirty="0"/>
              <a:t>Målet med modul 10</a:t>
            </a:r>
          </a:p>
          <a:p>
            <a:r>
              <a:rPr lang="nb-NO" sz="1100" dirty="0"/>
              <a:t>Målet med modulen er å gi beboerne god og forståelig informasjon om hvilke konsekvenser avslag på søknaden har, hvor de befinner seg i asylprosessen og å gi informasjon om hvilke muligheter de har for å reise hjem med assistert retur.</a:t>
            </a:r>
          </a:p>
          <a:p>
            <a:endParaRPr lang="nb-NO" sz="1100" b="1" dirty="0"/>
          </a:p>
          <a:p>
            <a:r>
              <a:rPr lang="nb-NO" sz="1100" b="1" dirty="0"/>
              <a:t>Presentasjonen er veiledende </a:t>
            </a:r>
          </a:p>
          <a:p>
            <a:r>
              <a:rPr lang="nb-NO" sz="1100" dirty="0"/>
              <a:t>Presentasjonen er veiledende, det som står her er et minimum av informasjon som beboerne skal få.</a:t>
            </a:r>
          </a:p>
          <a:p>
            <a:endParaRPr lang="nb-NO" sz="1100" b="1" dirty="0"/>
          </a:p>
          <a:p>
            <a:r>
              <a:rPr lang="nb-NO" sz="1100" b="1" dirty="0"/>
              <a:t>Du kan ikke gjøre endringer i presentasjonsmalen</a:t>
            </a:r>
          </a:p>
          <a:p>
            <a:r>
              <a:rPr lang="nb-NO" sz="1100" dirty="0"/>
              <a:t>Det betyr at du ikke kan legge til eller fjerne noe i presentasjonen som UDI har laget. Det er fordi det er krav til universell utforming og eierskap til innholdet og illustrasjonene. </a:t>
            </a:r>
          </a:p>
          <a:p>
            <a:endParaRPr lang="nb-NO" sz="1100" b="1" dirty="0"/>
          </a:p>
          <a:p>
            <a:r>
              <a:rPr lang="nb-NO" sz="1100" b="1" dirty="0"/>
              <a:t>Støttetekst</a:t>
            </a:r>
          </a:p>
          <a:p>
            <a:r>
              <a:rPr lang="nb-NO" sz="1100" dirty="0"/>
              <a:t>Vi har skrevet støttetekst til hvert lysbilde. Støtteteksten er skrevet i et nøytralt og direkte språk. Det som står i parentes er utfyllende, men ikke nødvendig informasjon. Vi bruker omtrent de samme formuleringene som på </a:t>
            </a:r>
            <a:r>
              <a:rPr lang="nb-NO" sz="1100" dirty="0">
                <a:hlinkClick r:id="rId3"/>
              </a:rPr>
              <a:t>www.udi.no</a:t>
            </a:r>
            <a:r>
              <a:rPr lang="nb-NO" sz="1100" dirty="0"/>
              <a:t>.</a:t>
            </a:r>
          </a:p>
          <a:p>
            <a:endParaRPr lang="nb-NO" sz="1100" b="1" dirty="0"/>
          </a:p>
          <a:p>
            <a:r>
              <a:rPr lang="nb-NO" sz="1100" b="1" dirty="0"/>
              <a:t>Refleksjonsoppgaver </a:t>
            </a:r>
          </a:p>
          <a:p>
            <a:r>
              <a:rPr lang="nb-NO" sz="1100" dirty="0"/>
              <a:t>Vi har laget refleksjonsoppgaver. Dialog, refleksjon og diskusjon gir god læring. </a:t>
            </a:r>
          </a:p>
          <a:p>
            <a:endParaRPr lang="nb-NO" sz="1100" b="1" dirty="0"/>
          </a:p>
          <a:p>
            <a:r>
              <a:rPr lang="nb-NO" sz="1100" b="1" dirty="0"/>
              <a:t>Forslag til metode </a:t>
            </a:r>
          </a:p>
          <a:p>
            <a:r>
              <a:rPr lang="nb-NO" sz="1100" dirty="0"/>
              <a:t>I tillegg til refleksjonsoppgavene har vi forslag til ulike metoder, som å vise film, invitere fagfolk, gjøre praktiske aktiviteter og lignende.</a:t>
            </a:r>
          </a:p>
          <a:p>
            <a:endParaRPr lang="nb-NO" sz="1100" b="1" dirty="0"/>
          </a:p>
          <a:p>
            <a:r>
              <a:rPr lang="nb-NO" sz="1100" b="1" dirty="0"/>
              <a:t>Tid</a:t>
            </a:r>
          </a:p>
          <a:p>
            <a:r>
              <a:rPr lang="nb-NO" sz="1100" dirty="0"/>
              <a:t>Gjennomføring av modul 10 tar</a:t>
            </a:r>
            <a:r>
              <a:rPr lang="nb-NO" sz="1100" b="1" u="sng" dirty="0"/>
              <a:t> 4-5 </a:t>
            </a:r>
            <a:r>
              <a:rPr lang="nb-NO" sz="1100" dirty="0"/>
              <a:t>timer (1 time er 60 minutter), avhengig av hva beboerne vet om temaene, og antall språkgrupper. Start og avslutt presis. Husk å legge inn pauser underveis.</a:t>
            </a:r>
          </a:p>
          <a:p>
            <a:endParaRPr lang="nb-NO" sz="1100" b="1" dirty="0"/>
          </a:p>
          <a:p>
            <a:r>
              <a:rPr lang="nb-NO" sz="1100" b="1" dirty="0"/>
              <a:t>Tolk </a:t>
            </a:r>
          </a:p>
          <a:p>
            <a:r>
              <a:rPr lang="nb-NO" sz="1100" dirty="0"/>
              <a:t>Når du bruker tolk er det viktig at du presenterer tolken når møtet starter og forklare hva som er tolkens rolle. Du kan for eksempel si: </a:t>
            </a:r>
          </a:p>
          <a:p>
            <a:r>
              <a:rPr lang="nb-NO" sz="1100" dirty="0"/>
              <a:t>Tolken har taushetsplikt.</a:t>
            </a:r>
          </a:p>
          <a:p>
            <a:r>
              <a:rPr lang="nb-NO" sz="1100" dirty="0"/>
              <a:t>Tolken skal bare tolke det vi sier til hverandre, og ikke utelate, legge til eller endre noe av innholdet.</a:t>
            </a:r>
          </a:p>
          <a:p>
            <a:r>
              <a:rPr lang="nb-NO" sz="1100" dirty="0"/>
              <a:t>Tolken skal ikke bidra med egne meninger eller råd.</a:t>
            </a:r>
          </a:p>
          <a:p>
            <a:endParaRPr lang="nb-NO" sz="1100" dirty="0"/>
          </a:p>
          <a:p>
            <a:r>
              <a:rPr lang="nb-NO" sz="1100" dirty="0"/>
              <a:t>Tolken skal snakke et språk beboerne forstår. Spør beboerne om de forstår tolken i begynnelsen av møtet. </a:t>
            </a:r>
          </a:p>
        </p:txBody>
      </p:sp>
    </p:spTree>
    <p:extLst>
      <p:ext uri="{BB962C8B-B14F-4D97-AF65-F5344CB8AC3E}">
        <p14:creationId xmlns:p14="http://schemas.microsoft.com/office/powerpoint/2010/main" val="93705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400" b="1" dirty="0"/>
              <a:t>Samtale om retur</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nb-NO" sz="1400" b="1" dirty="0"/>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1" dirty="0"/>
              <a:t>Støttetekst</a:t>
            </a:r>
            <a:endParaRPr lang="nb-NO" sz="1200" dirty="0"/>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Du skal ha samtaler med oss på mottaket om retur. Den første samtalen skal vi ha når du får avslag på søknaden om beskyttelse fra UDI. Hvis du klager på avslaget du har fått skal vi ha en ny samtale når du får avslag fra UNE. Før samtalene skal advokaten ha gitt deg informasjon om at du ikke får bli i Norge (avslaget).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Noen ganger har vi flere samtaler om hva avslag betyr for deg og hva som er alternativene dine nå. Vi skal også snakke om hvilke muligheter du har til å reise fra Norge, og hvilken støtte du kan få.</a:t>
            </a:r>
          </a:p>
          <a:p>
            <a:r>
              <a:rPr lang="nb-NO" sz="1200" dirty="0"/>
              <a:t>Konsekvensene av at du ikke får bli i Norge (avslaget) er at du får</a:t>
            </a:r>
          </a:p>
          <a:p>
            <a:pPr marL="171450" indent="-171450">
              <a:buFont typeface="Arial" panose="020B0604020202020204" pitchFamily="34" charset="0"/>
              <a:buChar char="•"/>
            </a:pPr>
            <a:r>
              <a:rPr lang="nb-NO" sz="1200" dirty="0"/>
              <a:t>utreiseplikt -  du må reise hjem på egenhånd, med hjelp fra IOM eller bli uttransportert av politiet</a:t>
            </a:r>
          </a:p>
          <a:p>
            <a:pPr marL="171450" indent="-171450">
              <a:buFont typeface="Arial" panose="020B0604020202020204" pitchFamily="34" charset="0"/>
              <a:buChar char="•"/>
            </a:pPr>
            <a:r>
              <a:rPr lang="nb-NO" sz="1200" dirty="0"/>
              <a:t>tap av rettigheter (helse, skole, arbeid med mer) </a:t>
            </a:r>
          </a:p>
          <a:p>
            <a:pPr marL="171450" indent="-171450">
              <a:buFont typeface="Arial" panose="020B0604020202020204" pitchFamily="34" charset="0"/>
              <a:buChar char="•"/>
            </a:pPr>
            <a:r>
              <a:rPr lang="nb-NO" sz="1200" dirty="0"/>
              <a:t>mindre penger (trekk i basis)</a:t>
            </a:r>
          </a:p>
          <a:p>
            <a:r>
              <a:rPr lang="nb-NO" sz="1200" dirty="0"/>
              <a:t>Det er viktig at du forstår hva som står i brevene fra UDI og UNE (avslagene), og hva det betyr for deg. </a:t>
            </a:r>
          </a:p>
          <a:p>
            <a:r>
              <a:rPr lang="nb-NO" sz="1200" dirty="0"/>
              <a:t>Vi på mottaket får beskjed om at du har fått avslag, men vi vet ikke hvorfor. Alt i saken din er mellom deg og Utlendingsmyndighetene (UDI, UNE, politiet).</a:t>
            </a:r>
          </a:p>
          <a:p>
            <a:endParaRPr lang="nb-NO" sz="1200" dirty="0"/>
          </a:p>
          <a:p>
            <a:r>
              <a:rPr lang="nb-NO" sz="1200" b="1" dirty="0"/>
              <a:t>Til deg som holder presentasjonen</a:t>
            </a:r>
          </a:p>
          <a:p>
            <a:r>
              <a:rPr lang="nb-NO" sz="1200" dirty="0"/>
              <a:t>Mottaket får beskjed fra UDI om å gjennomføre retursamtale. Mottaket skal innkalle beboere til individuell retursamtale. Det gjelder</a:t>
            </a:r>
          </a:p>
          <a:p>
            <a:pPr marL="171450" indent="-171450">
              <a:buFont typeface="Arial" panose="020B0604020202020204" pitchFamily="34" charset="0"/>
              <a:buChar char="•"/>
            </a:pPr>
            <a:r>
              <a:rPr lang="nb-NO" sz="1200" dirty="0"/>
              <a:t>alle over 18 år</a:t>
            </a:r>
          </a:p>
          <a:p>
            <a:pPr marL="171450" indent="-171450">
              <a:buFont typeface="Arial" panose="020B0604020202020204" pitchFamily="34" charset="0"/>
              <a:buChar char="•"/>
            </a:pPr>
            <a:r>
              <a:rPr lang="nb-NO" sz="1200" dirty="0"/>
              <a:t>enslige mindreårige</a:t>
            </a:r>
          </a:p>
          <a:p>
            <a:pPr marL="171450" indent="-171450">
              <a:buFont typeface="Arial" panose="020B0604020202020204" pitchFamily="34" charset="0"/>
              <a:buChar char="•"/>
            </a:pPr>
            <a:r>
              <a:rPr lang="nb-NO" sz="1200" dirty="0"/>
              <a:t>enslige mindreårige som har fått tidsbegrenset tillatelse fram til fylte 18 år</a:t>
            </a:r>
          </a:p>
          <a:p>
            <a:r>
              <a:rPr lang="nb-NO" sz="1200" dirty="0"/>
              <a:t>I kapittel 3 i Rutinebeskrivelse for asylmottak med transittplasser og ordinære plasser står det mer om kravene til innholdet i retursamtalene. </a:t>
            </a:r>
          </a:p>
          <a:p>
            <a:r>
              <a:rPr lang="nb-NO" sz="1200" dirty="0"/>
              <a:t>https://udi.no/globalassets/global/asylmottak/rutinebeskrivelse-for-asylmottak-med-transitt-og-ordinare-plasser_200620.pdf</a:t>
            </a:r>
          </a:p>
          <a:p>
            <a:endParaRPr lang="nb-NO" dirty="0"/>
          </a:p>
        </p:txBody>
      </p:sp>
    </p:spTree>
    <p:extLst>
      <p:ext uri="{BB962C8B-B14F-4D97-AF65-F5344CB8AC3E}">
        <p14:creationId xmlns:p14="http://schemas.microsoft.com/office/powerpoint/2010/main" val="223999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Barn og retur</a:t>
            </a:r>
          </a:p>
          <a:p>
            <a:endParaRPr lang="nb-NO" sz="1400" b="1" dirty="0"/>
          </a:p>
          <a:p>
            <a:r>
              <a:rPr lang="nb-NO" sz="1200" b="1" dirty="0"/>
              <a:t>Støttetekst om barn og retur</a:t>
            </a:r>
          </a:p>
          <a:p>
            <a:r>
              <a:rPr lang="nb-NO" sz="1200" dirty="0"/>
              <a:t>I FNs barnekonvensjon art.12 står det at barn har rett til å si sin mening og bli hørt. For at barn skal ha mulighet til det, må dere som er foreldre snakke med barna deres om at dere ikke får bli i Norge. </a:t>
            </a:r>
          </a:p>
          <a:p>
            <a:r>
              <a:rPr lang="nb-NO" sz="1200" dirty="0"/>
              <a:t>Det er lett å tenke at du beskytter barna hvis du ikke snakker om det som er vanskelig. Men barn får ofte med seg mer enn voksne tror og kan feiltolke eller ta på seg skyld for det som har skjedd. Barna har det bedre når de blir involvert i det som skjer.</a:t>
            </a:r>
          </a:p>
          <a:p>
            <a:r>
              <a:rPr lang="nb-NO" sz="1200" dirty="0"/>
              <a:t>Det er viktig at også barna vet hva som skjer, og hva som skal skje framover. Da får de mulighet til å si sin mening og å bli hørt. </a:t>
            </a:r>
          </a:p>
          <a:p>
            <a:r>
              <a:rPr lang="nb-NO" sz="1200" dirty="0"/>
              <a:t>Hvis dere synes det er vanskelig å snakke med barna deres om at dere ikke får bli i Norge (avslag), kan vi på mottaket hjelpe dere. </a:t>
            </a:r>
          </a:p>
          <a:p>
            <a:r>
              <a:rPr lang="nb-NO" sz="1200" dirty="0"/>
              <a:t>Barna kan også være med på samtalene vi har om retur. </a:t>
            </a:r>
          </a:p>
          <a:p>
            <a:endParaRPr lang="nb-NO" sz="1200" dirty="0"/>
          </a:p>
          <a:p>
            <a:r>
              <a:rPr lang="nb-NO" sz="1200" b="1" dirty="0"/>
              <a:t>Asylbarn.no​</a:t>
            </a:r>
          </a:p>
          <a:p>
            <a:r>
              <a:rPr lang="nb-NO" sz="1200" dirty="0"/>
              <a:t>Du kan lese om retur sammen med barna på Asylbarn.no. Informasjonen er skrevet for at barn skal forstå, og er på flere språk. Du finner også filmer her. </a:t>
            </a:r>
          </a:p>
          <a:p>
            <a:endParaRPr lang="nb-NO" sz="1200" dirty="0"/>
          </a:p>
          <a:p>
            <a:r>
              <a:rPr lang="nb-NO" sz="1200" b="1" dirty="0"/>
              <a:t>Forslag til metode</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Vis nettsiden www.asylbarn.no</a:t>
            </a:r>
          </a:p>
          <a:p>
            <a:endParaRPr lang="nb-NO" dirty="0"/>
          </a:p>
        </p:txBody>
      </p:sp>
    </p:spTree>
    <p:extLst>
      <p:ext uri="{BB962C8B-B14F-4D97-AF65-F5344CB8AC3E}">
        <p14:creationId xmlns:p14="http://schemas.microsoft.com/office/powerpoint/2010/main" val="37508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Dublinavtalen</a:t>
            </a:r>
          </a:p>
          <a:p>
            <a:endParaRPr lang="nb-NO" sz="1400" b="1" dirty="0"/>
          </a:p>
          <a:p>
            <a:r>
              <a:rPr lang="nb-NO" sz="1200" b="1" dirty="0"/>
              <a:t>Støttetekst</a:t>
            </a:r>
          </a:p>
          <a:p>
            <a:r>
              <a:rPr lang="nb-NO" sz="1200" b="0" dirty="0"/>
              <a:t>Dublin-avtalen er et samarbeid mellom EU-landene, Island, Sveits, Liechtenstein og Norge. Avtalen sier noe om hvilket land som skal behandle søknaden din om beskyttelse. Det betyr at hvis du er registrert eller har søkt om beskyttelse i et annet europeisk land før du kom til Norge, er det det landet som skal behandle søknaden din. </a:t>
            </a:r>
            <a:r>
              <a:rPr lang="nb-NO" sz="1200" dirty="0"/>
              <a:t>Du kan kun få søknaden din behandlet i ett av Dublin-landene. </a:t>
            </a:r>
          </a:p>
          <a:p>
            <a:r>
              <a:rPr lang="nb-NO" sz="1200" dirty="0"/>
              <a:t>Da du søkte om beskyttelse i Norge, tok politiet fingeravtrykk av deg. Avtrykkene ble sjekket opp mot et felles, europeisk register som heter </a:t>
            </a:r>
            <a:r>
              <a:rPr lang="nb-NO" sz="1200" dirty="0" err="1"/>
              <a:t>Eurodac</a:t>
            </a:r>
            <a:r>
              <a:rPr lang="nb-NO" sz="1200" dirty="0"/>
              <a:t>. Der kunne politiet se om du hadde søkt om beskyttelse i et annet europeisk land eller reist inn i Schengen-området ulovlig. Politiet sjekket også om du hadde fått visum til et annet europeisk land. Hvis de hadde fått treff i et av disse registrene, ville de bedt det andre europeiske landet om å behandle søknaden din om beskyttelse. </a:t>
            </a:r>
          </a:p>
          <a:p>
            <a:pPr marL="0" indent="0">
              <a:buFont typeface="Arial" panose="020B0604020202020204" pitchFamily="34" charset="0"/>
              <a:buNone/>
            </a:pPr>
            <a:r>
              <a:rPr lang="nb-NO" sz="1200" dirty="0"/>
              <a:t>Søknaden blir behandlet som en Dublin-sak hvis du</a:t>
            </a:r>
          </a:p>
          <a:p>
            <a:pPr marL="285750" indent="-285750">
              <a:buFont typeface="Arial" panose="020B0604020202020204" pitchFamily="34" charset="0"/>
              <a:buChar char="•"/>
            </a:pPr>
            <a:r>
              <a:rPr lang="nb-NO" sz="1200" dirty="0"/>
              <a:t>allerede har søkt beskyttelse i et annet Dublin-land</a:t>
            </a:r>
          </a:p>
          <a:p>
            <a:pPr marL="285750" indent="-285750">
              <a:buFont typeface="Arial" panose="020B0604020202020204" pitchFamily="34" charset="0"/>
              <a:buChar char="•"/>
            </a:pPr>
            <a:r>
              <a:rPr lang="nb-NO" sz="1200" dirty="0"/>
              <a:t>har fått visum eller oppholdstillatelse i et annet Dublin-land</a:t>
            </a:r>
          </a:p>
          <a:p>
            <a:pPr marL="285750" indent="-285750">
              <a:buFont typeface="Arial" panose="020B0604020202020204" pitchFamily="34" charset="0"/>
              <a:buChar char="•"/>
            </a:pPr>
            <a:r>
              <a:rPr lang="nb-NO" sz="1200" dirty="0"/>
              <a:t>har nære familiemedlemmer i et annet Dublin-land</a:t>
            </a:r>
          </a:p>
          <a:p>
            <a:pPr marL="285750" indent="-285750">
              <a:buFont typeface="Arial" panose="020B0604020202020204" pitchFamily="34" charset="0"/>
              <a:buChar char="•"/>
            </a:pPr>
            <a:r>
              <a:rPr lang="nb-NO" sz="1200" dirty="0"/>
              <a:t>har reist ulovlig inn i, eller oppholdt deg ulovlig i, et annet Dublin-land.</a:t>
            </a:r>
          </a:p>
          <a:p>
            <a:pPr marL="285750" indent="-285750">
              <a:buFont typeface="Arial" panose="020B0604020202020204" pitchFamily="34" charset="0"/>
              <a:buChar char="•"/>
            </a:pPr>
            <a:endParaRPr lang="nb-NO" sz="1200" dirty="0"/>
          </a:p>
          <a:p>
            <a:pPr marL="0" indent="0">
              <a:buFont typeface="Arial" panose="020B0604020202020204" pitchFamily="34" charset="0"/>
              <a:buNone/>
            </a:pPr>
            <a:r>
              <a:rPr lang="nb-NO" sz="1200" dirty="0"/>
              <a:t>Hvordan blir Dublin-saker behandlet?</a:t>
            </a:r>
          </a:p>
          <a:p>
            <a:pPr marL="285750" indent="-285750">
              <a:buFont typeface="Arial" panose="020B0604020202020204" pitchFamily="34" charset="0"/>
              <a:buChar char="•"/>
            </a:pPr>
            <a:r>
              <a:rPr lang="nb-NO" sz="1200" dirty="0"/>
              <a:t>Hvis du søker om beskyttelse i Norge, vurderer ikke UDI om du trenger beskyttelse. UDI vurderer bare hvilket land som har ansvar for å behandle søknaden din.</a:t>
            </a:r>
          </a:p>
          <a:p>
            <a:pPr marL="285750" indent="-285750">
              <a:buFont typeface="Arial" panose="020B0604020202020204" pitchFamily="34" charset="0"/>
              <a:buChar char="•"/>
            </a:pPr>
            <a:r>
              <a:rPr lang="nb-NO" sz="1200" dirty="0"/>
              <a:t>Hvis et annet Dublin-land har ansvaret for å behandle søknaden din, blir du sendt til det landet.</a:t>
            </a:r>
          </a:p>
          <a:p>
            <a:pPr marL="285750" indent="-285750">
              <a:buFont typeface="Arial" panose="020B0604020202020204" pitchFamily="34" charset="0"/>
              <a:buChar char="•"/>
            </a:pPr>
            <a:r>
              <a:rPr lang="nb-NO" sz="1200" dirty="0"/>
              <a:t>Enslige mindreårige asylsøkere blir bare sendt til et Dublin-land hvis de har familie der, eller søknaden deres allerede har blitt behandlet der.</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0" dirty="0"/>
              <a:t>Det er UDI som vurderer om saken din skal bli behandlet etter Dublin-regelverket. Du får brev fra UDI hvis dette gjelder deg.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nb-NO" sz="1200" b="0" dirty="0"/>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1" dirty="0"/>
              <a:t>Retur</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Du kan søke om retur til hjemland selv om du har en Dublin-sak. For å kunne Det er dublinfrister så det er ikke alltid mulig, men i noen tilfeller går det så lenge returen skjer raskt nok og det blir godtatt av politiet. Man kan samarbeide med politiet om retur til dublinlandet dette er ikke assistert retur og man får ikke støtte. Tror man fremdeles får gjeld, men det må sjekkes opp.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nb-NO" sz="1200" b="0" dirty="0"/>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1" dirty="0"/>
              <a:t>Til deg som holder presentasjonen</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0" dirty="0"/>
              <a:t>For mer informasjon om Dublin-samarbeidet se www.udi.no og filmen, Hva er Dublinavtalen?: https://www.youtube.com/watch?v=orDFklx_IS8</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nb-NO" sz="1200" b="0" dirty="0"/>
          </a:p>
          <a:p>
            <a:r>
              <a:rPr lang="nb-NO" sz="1200" b="1" dirty="0"/>
              <a:t>Forslag til metode</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0" dirty="0"/>
              <a:t>Vis film om Dublinavtalen: https://youtu.be/orDFklx</a:t>
            </a:r>
            <a:r>
              <a:rPr lang="nb-NO" sz="1200" b="0"/>
              <a:t>_IS8</a:t>
            </a:r>
            <a:r>
              <a:rPr lang="nb-NO" sz="1200"/>
              <a:t> </a:t>
            </a:r>
            <a:endParaRPr lang="nb-NO" sz="1200" dirty="0"/>
          </a:p>
          <a:p>
            <a:endParaRPr lang="nb-NO" dirty="0"/>
          </a:p>
        </p:txBody>
      </p:sp>
    </p:spTree>
    <p:extLst>
      <p:ext uri="{BB962C8B-B14F-4D97-AF65-F5344CB8AC3E}">
        <p14:creationId xmlns:p14="http://schemas.microsoft.com/office/powerpoint/2010/main" val="382613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Oppsummering</a:t>
            </a:r>
          </a:p>
          <a:p>
            <a:endParaRPr lang="nb-NO" sz="1400" b="1" dirty="0"/>
          </a:p>
          <a:p>
            <a:r>
              <a:rPr lang="nb-NO" sz="1200" b="1" dirty="0"/>
              <a:t>Til deg som holder presentasjonen</a:t>
            </a:r>
          </a:p>
          <a:p>
            <a:r>
              <a:rPr lang="nb-NO" sz="1200" dirty="0"/>
              <a:t>Repeter kort temaene dere har gått igjennom i dag. Still spørsmål til gruppen, for å sjekke om informasjonen er forstått. </a:t>
            </a:r>
          </a:p>
          <a:p>
            <a:r>
              <a:rPr lang="nb-NO" sz="1200" dirty="0"/>
              <a:t>Spør om det er noe som fortsatt er uklart, og hvordan møtene kan bli mer nyttige og lærerike. </a:t>
            </a:r>
          </a:p>
          <a:p>
            <a:endParaRPr lang="nb-NO" sz="1200" dirty="0"/>
          </a:p>
          <a:p>
            <a:r>
              <a:rPr lang="nb-NO" sz="1200" b="1" dirty="0"/>
              <a:t>Hva har du lært?</a:t>
            </a:r>
          </a:p>
          <a:p>
            <a:pPr marL="171450" indent="-171450">
              <a:buFont typeface="Arial" panose="020B0604020202020204" pitchFamily="34" charset="0"/>
              <a:buChar char="•"/>
            </a:pPr>
            <a:r>
              <a:rPr lang="nb-NO" sz="1200" dirty="0"/>
              <a:t>Er det noe du lurer på?</a:t>
            </a:r>
          </a:p>
          <a:p>
            <a:pPr marL="171450" indent="-171450">
              <a:buFont typeface="Arial" panose="020B0604020202020204" pitchFamily="34" charset="0"/>
              <a:buChar char="•"/>
            </a:pPr>
            <a:r>
              <a:rPr lang="nb-NO" sz="1200" dirty="0"/>
              <a:t>Er det noe vi kan forklare bedre?</a:t>
            </a:r>
          </a:p>
          <a:p>
            <a:pPr marL="171450" indent="-171450">
              <a:buFont typeface="Arial" panose="020B0604020202020204" pitchFamily="34" charset="0"/>
              <a:buChar char="•"/>
            </a:pPr>
            <a:r>
              <a:rPr lang="nb-NO" sz="1200" dirty="0"/>
              <a:t>Er det informasjon du savner?</a:t>
            </a:r>
          </a:p>
          <a:p>
            <a:pPr marL="171450" indent="-171450">
              <a:buFont typeface="Arial" panose="020B0604020202020204" pitchFamily="34" charset="0"/>
              <a:buChar char="•"/>
            </a:pPr>
            <a:r>
              <a:rPr lang="nb-NO" sz="1200" dirty="0"/>
              <a:t>Kan møtene bli mer nyttige og lærerike?</a:t>
            </a:r>
          </a:p>
          <a:p>
            <a:r>
              <a:rPr lang="nb-NO" sz="1200" dirty="0"/>
              <a:t>Husk å si hva som er temaet for neste møte (Reise). Spør om det er noe spesielt de vil fokusere på/vil ha informasjon om. </a:t>
            </a:r>
          </a:p>
          <a:p>
            <a:endParaRPr lang="nb-NO" sz="1200" dirty="0"/>
          </a:p>
          <a:p>
            <a:r>
              <a:rPr lang="nb-NO" sz="1200" b="1" dirty="0"/>
              <a:t>Du kan også </a:t>
            </a:r>
          </a:p>
          <a:p>
            <a:r>
              <a:rPr lang="nb-NO" sz="1200" dirty="0"/>
              <a:t>Ta en runde og be beboerne om å si en ting de husker fra det dere har snakket om. Styr runden, legg til hvis noe mangler. Hvis noen ikke vil si noe er det lov å si pass. Husk at det ikke skal snakkes om den enkeltes sak i disse møtene. Hvis noen ønsker å snakke om sin egen situasjon så kan du henvise til returansvarlig i mottaket. </a:t>
            </a:r>
          </a:p>
          <a:p>
            <a:endParaRPr lang="nb-NO" dirty="0"/>
          </a:p>
        </p:txBody>
      </p:sp>
    </p:spTree>
    <p:extLst>
      <p:ext uri="{BB962C8B-B14F-4D97-AF65-F5344CB8AC3E}">
        <p14:creationId xmlns:p14="http://schemas.microsoft.com/office/powerpoint/2010/main" val="296795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400" b="1"/>
              <a:t>Inndeling til ulike former for reise</a:t>
            </a:r>
          </a:p>
          <a:p>
            <a:endParaRPr lang="nb-NO" sz="1400" b="1"/>
          </a:p>
          <a:p>
            <a:r>
              <a:rPr lang="nb-NO" sz="1200" b="1"/>
              <a:t>Støttetekst</a:t>
            </a:r>
          </a:p>
          <a:p>
            <a:r>
              <a:rPr lang="nb-NO" sz="1200" b="0"/>
              <a:t>Vi skal se nærmere på hva det vil si å reise fra Norge innen utreisefristen, og hvilken støtte du kan få. </a:t>
            </a:r>
          </a:p>
        </p:txBody>
      </p:sp>
    </p:spTree>
    <p:extLst>
      <p:ext uri="{BB962C8B-B14F-4D97-AF65-F5344CB8AC3E}">
        <p14:creationId xmlns:p14="http://schemas.microsoft.com/office/powerpoint/2010/main" val="226431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Hvis du reiser selv</a:t>
            </a:r>
          </a:p>
          <a:p>
            <a:endParaRPr lang="nb-NO" sz="1400" b="1" dirty="0"/>
          </a:p>
          <a:p>
            <a:r>
              <a:rPr lang="nb-NO" sz="1200" b="1" dirty="0"/>
              <a:t>Støttetekst </a:t>
            </a:r>
          </a:p>
          <a:p>
            <a:r>
              <a:rPr lang="nb-NO" sz="1200" dirty="0"/>
              <a:t>Når du har fått avslag på søknaden din om beskyttelse har du plikt til å forlate landet. Du får en utreisefrist sammen med avslaget ditt og du må reise ut av Norge innen fristen. Dette snakker vi om i retursamtaler på mottaket. </a:t>
            </a:r>
          </a:p>
          <a:p>
            <a:r>
              <a:rPr lang="nb-NO" sz="1200" dirty="0"/>
              <a:t>Hvis du ønsker å reise innen fristen, enten selv eller assistert, kaller vi det å reise frivillig. Hvis du reiser frivillig kan du delta i planleggingen av reisen. </a:t>
            </a:r>
          </a:p>
          <a:p>
            <a:r>
              <a:rPr lang="nb-NO" sz="1200" dirty="0"/>
              <a:t>Hvis du velger å reise på egen hånd må du gi beskjed til oss på mottaket så vi kan registrere det i vårt system. </a:t>
            </a:r>
          </a:p>
          <a:p>
            <a:r>
              <a:rPr lang="nb-NO" sz="1200" dirty="0"/>
              <a:t>Vil du ha mer informasjon om å reise hjem frivillig kan du snakke med oss som jobber på mottaket, UDI eller lese på udi.no om retur. </a:t>
            </a:r>
          </a:p>
          <a:p>
            <a:endParaRPr lang="nb-NO" sz="1200" b="1" dirty="0"/>
          </a:p>
          <a:p>
            <a:r>
              <a:rPr lang="nb-NO" sz="1200" b="1" dirty="0"/>
              <a:t>Til deg som holder presentasjonen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Mer informasjon om retur finner du på https://udi.no/retur/</a:t>
            </a:r>
          </a:p>
          <a:p>
            <a:endParaRPr lang="nb-NO" sz="1200" dirty="0"/>
          </a:p>
          <a:p>
            <a:r>
              <a:rPr lang="nb-NO" sz="1200" b="1" dirty="0"/>
              <a:t>Forslag til metode</a:t>
            </a:r>
          </a:p>
          <a:p>
            <a:pPr marL="285750" indent="-285750">
              <a:buFont typeface="Arial" panose="020B0604020202020204" pitchFamily="34" charset="0"/>
              <a:buChar char="•"/>
            </a:pPr>
            <a:r>
              <a:rPr lang="nb-NO" sz="1200" dirty="0"/>
              <a:t>Vis informasjonsfilm fra NOAS om alternativer etter avslag. Den er oversatt til flere språk. Du finner den på www.noas.no</a:t>
            </a:r>
          </a:p>
          <a:p>
            <a:pPr marL="285750" indent="-285750">
              <a:buFont typeface="Arial" panose="020B0604020202020204" pitchFamily="34" charset="0"/>
              <a:buChar char="•"/>
            </a:pPr>
            <a:r>
              <a:rPr lang="nb-NO" sz="1200" dirty="0"/>
              <a:t>Vis film om retur med barn. Både assistert retur og tvangsretur. Du finner filmene på asylbarn.no </a:t>
            </a:r>
          </a:p>
          <a:p>
            <a:pPr marL="285750" indent="-285750">
              <a:buFont typeface="Arial" panose="020B0604020202020204" pitchFamily="34" charset="0"/>
              <a:buChar char="•"/>
            </a:pPr>
            <a:r>
              <a:rPr lang="nb-NO" sz="1200" dirty="0"/>
              <a:t>Del ut brosjyre om assistert retur med IOM. Du finner den på www.iom.no https://norway.iom.int/sites/g/files/tmzbdl756/files/documents/varp-brochures-web-norwegian.pdf</a:t>
            </a:r>
          </a:p>
          <a:p>
            <a:pPr marL="285750" indent="-285750">
              <a:buFont typeface="Arial" panose="020B0604020202020204" pitchFamily="34" charset="0"/>
              <a:buChar char="•"/>
            </a:pPr>
            <a:r>
              <a:rPr lang="nb-NO" sz="1200" dirty="0"/>
              <a:t>Vis kart over Schengen-landene</a:t>
            </a:r>
          </a:p>
        </p:txBody>
      </p:sp>
    </p:spTree>
    <p:extLst>
      <p:ext uri="{BB962C8B-B14F-4D97-AF65-F5344CB8AC3E}">
        <p14:creationId xmlns:p14="http://schemas.microsoft.com/office/powerpoint/2010/main" val="18968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r>
              <a:rPr lang="nb-NO" sz="1400" b="1" dirty="0"/>
              <a:t>Assistert retur</a:t>
            </a:r>
          </a:p>
          <a:p>
            <a:endParaRPr lang="nb-NO" sz="1400" b="1" dirty="0"/>
          </a:p>
          <a:p>
            <a:r>
              <a:rPr lang="nb-NO" sz="1200" b="1" dirty="0"/>
              <a:t>Støttetekst </a:t>
            </a:r>
          </a:p>
          <a:p>
            <a:r>
              <a:rPr lang="nb-NO" sz="1200" dirty="0"/>
              <a:t>Du kan få </a:t>
            </a:r>
            <a:r>
              <a:rPr lang="nb-NO" sz="1200" dirty="0">
                <a:effectLst/>
                <a:ea typeface="Arial" panose="020B0604020202020204" pitchFamily="34" charset="0"/>
                <a:cs typeface="Arial" panose="020B0604020202020204" pitchFamily="34" charset="0"/>
              </a:rPr>
              <a:t>praktisk og økonomisk </a:t>
            </a:r>
            <a:r>
              <a:rPr lang="nb-NO" sz="1200" dirty="0"/>
              <a:t>hjelp til å reise fra Norge. Denne hjelpen kalles assistert retur. For å få assistert retur må du sende en søknad til UDI.</a:t>
            </a:r>
          </a:p>
          <a:p>
            <a:pPr>
              <a:spcBef>
                <a:spcPts val="600"/>
              </a:spcBef>
              <a:spcAft>
                <a:spcPts val="600"/>
              </a:spcAft>
            </a:pPr>
            <a:r>
              <a:rPr lang="nb-NO" sz="1200" dirty="0">
                <a:effectLst/>
                <a:ea typeface="Arial" panose="020B0604020202020204" pitchFamily="34" charset="0"/>
                <a:cs typeface="Arial" panose="020B0604020202020204" pitchFamily="34" charset="0"/>
              </a:rPr>
              <a:t>Norske myndigheter samarbeider med internasjonale organisasjoner om assistert retur. IOM er en av dem. </a:t>
            </a:r>
          </a:p>
          <a:p>
            <a:pPr>
              <a:spcBef>
                <a:spcPts val="600"/>
              </a:spcBef>
              <a:spcAft>
                <a:spcPts val="600"/>
              </a:spcAft>
            </a:pPr>
            <a:r>
              <a:rPr lang="nb-NO" sz="1200" dirty="0">
                <a:effectLst/>
                <a:ea typeface="Arial" panose="020B0604020202020204" pitchFamily="34" charset="0"/>
                <a:cs typeface="Arial" panose="020B0604020202020204" pitchFamily="34" charset="0"/>
              </a:rPr>
              <a:t>IOM kommer til mottaket og informerer om assistert retur og snakker med dere som bor her.</a:t>
            </a:r>
          </a:p>
          <a:p>
            <a:r>
              <a:rPr lang="nb-NO" sz="1200" dirty="0"/>
              <a:t>Du kan når som helst kontakte UDI eller IOM for informasjon om å reise hjem (retur). </a:t>
            </a:r>
          </a:p>
          <a:p>
            <a:r>
              <a:rPr lang="nb-NO" sz="1200" dirty="0"/>
              <a:t>IOM har ansatte som snakker flere språk. </a:t>
            </a:r>
          </a:p>
          <a:p>
            <a:r>
              <a:rPr lang="nb-NO" sz="1200" dirty="0"/>
              <a:t>UDI og IOM kan gi deg informasjon om ulike støtteordninger og hva du kan få hjelp til. Du kan søke om hjelp til å reise hjem både før og etter at du har fått svar på søknaden din om beskyttelse.</a:t>
            </a:r>
          </a:p>
          <a:p>
            <a:endParaRPr lang="nb-NO" sz="1200" dirty="0"/>
          </a:p>
          <a:p>
            <a:r>
              <a:rPr lang="nb-NO" sz="1200" dirty="0"/>
              <a:t>Når du bestemmer deg for å reise med assistert retur kan du få​</a:t>
            </a:r>
          </a:p>
          <a:p>
            <a:pPr marL="285750" indent="-285750">
              <a:buFont typeface="Arial" panose="020B0604020202020204" pitchFamily="34" charset="0"/>
              <a:buChar char="•"/>
            </a:pPr>
            <a:r>
              <a:rPr lang="nb-NO" sz="1200" dirty="0"/>
              <a:t>​økonomisk og praktisk støtte </a:t>
            </a:r>
          </a:p>
          <a:p>
            <a:pPr marL="285750" indent="-285750">
              <a:buFont typeface="Arial" panose="020B0604020202020204" pitchFamily="34" charset="0"/>
              <a:buChar char="•"/>
            </a:pPr>
            <a:r>
              <a:rPr lang="nb-NO" sz="1200" dirty="0"/>
              <a:t>hjelp til å skaffe pass og reisedokumenter ​</a:t>
            </a:r>
          </a:p>
          <a:p>
            <a:pPr marL="285750" indent="-285750">
              <a:buFont typeface="Arial" panose="020B0604020202020204" pitchFamily="34" charset="0"/>
              <a:buChar char="•"/>
            </a:pPr>
            <a:r>
              <a:rPr lang="nb-NO" sz="1200" dirty="0"/>
              <a:t>hjelp til organisering av selve reisen</a:t>
            </a:r>
          </a:p>
          <a:p>
            <a:pPr marL="285750" indent="-285750">
              <a:buFont typeface="Arial" panose="020B0604020202020204" pitchFamily="34" charset="0"/>
              <a:buChar char="•"/>
            </a:pPr>
            <a:r>
              <a:rPr lang="nb-NO" sz="1200" dirty="0"/>
              <a:t>hjelp ved avreise, i transitt og ved ankomst</a:t>
            </a:r>
          </a:p>
          <a:p>
            <a:pPr marL="285750" indent="-285750">
              <a:buFont typeface="Arial" panose="020B0604020202020204" pitchFamily="34" charset="0"/>
              <a:buChar char="•"/>
            </a:pPr>
            <a:r>
              <a:rPr lang="nb-NO" sz="1200" dirty="0"/>
              <a:t>hjelp og transport helt fram til dit du skal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Noen land har egne returprogram. Det betyr at du i tillegg til reisen hjem, kan få ekstra økonomisk støtte og hjelp til å etablere deg i hjemlandet ditt. Både UDI og IOM har informasjon om hvilke land dette gjelder.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nb-NO" sz="1200" dirty="0"/>
          </a:p>
          <a:p>
            <a:r>
              <a:rPr lang="nb-NO" sz="1200" b="1" dirty="0"/>
              <a:t>Når du søker om assistert retur</a:t>
            </a:r>
          </a:p>
          <a:p>
            <a:pPr marL="0" indent="0">
              <a:buFont typeface="Arial" panose="020B0604020202020204" pitchFamily="34" charset="0"/>
              <a:buNone/>
            </a:pPr>
            <a:r>
              <a:rPr lang="nb-NO" sz="1200" dirty="0"/>
              <a:t>Når du søker om assistert retur før utreisefristen, vil du få mer penger enn om du søker etter fristen. Velger du assistert retur kan du være med på å planlegge reisen. Du får tid til å ta kontakt med familie og venner hjemme og venner i Norge. Du får støtte til å reise helt hjem, du reiser sivilt og uten at myndighetene i hjemlandet ditt varsles.</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Hvis du trenger ekstra hjelp i forbindelse med reisen, kan du få det. Det kan for eksempel være hjelp til medisiner, rullestol eller andre ting du trenger for å klare deg. Du kan noen ganger også få hjelp når du kommer hjem.</a:t>
            </a:r>
            <a:r>
              <a:rPr lang="nb-NO" sz="1200" dirty="0">
                <a:effectLst/>
                <a:ea typeface="Arial" panose="020B0604020202020204" pitchFamily="34" charset="0"/>
                <a:cs typeface="Arial" panose="020B0604020202020204" pitchFamily="34" charset="0"/>
              </a:rPr>
              <a:t>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effectLst/>
                <a:ea typeface="Arial" panose="020B0604020202020204" pitchFamily="34" charset="0"/>
                <a:cs typeface="Arial" panose="020B0604020202020204" pitchFamily="34" charset="0"/>
              </a:rPr>
              <a:t>Noen kan søke om ekstra støtte til å etablere seg i hjemlandet. Det gjelder</a:t>
            </a:r>
          </a:p>
          <a:p>
            <a:pPr marL="285750" marR="0" lvl="0" indent="-285750" algn="l" defTabSz="108877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nb-NO" sz="1200" dirty="0">
                <a:effectLst/>
                <a:ea typeface="Arial" panose="020B0604020202020204" pitchFamily="34" charset="0"/>
                <a:cs typeface="Arial" panose="020B0604020202020204" pitchFamily="34" charset="0"/>
              </a:rPr>
              <a:t>personer mellom 18 og 23 år som var enslige mindreårige da de kom til Norge</a:t>
            </a:r>
          </a:p>
          <a:p>
            <a:pPr marL="285750" marR="0" lvl="0" indent="-285750" algn="l" defTabSz="108877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nb-NO" sz="1200" dirty="0">
                <a:effectLst/>
                <a:ea typeface="Arial" panose="020B0604020202020204" pitchFamily="34" charset="0"/>
                <a:cs typeface="Arial" panose="020B0604020202020204" pitchFamily="34" charset="0"/>
              </a:rPr>
              <a:t>enslige eldre over 60 år</a:t>
            </a:r>
          </a:p>
          <a:p>
            <a:pPr marL="285750" marR="0" lvl="0" indent="-285750" algn="l" defTabSz="108877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nb-NO" sz="1200" dirty="0">
                <a:effectLst/>
                <a:ea typeface="Arial" panose="020B0604020202020204" pitchFamily="34" charset="0"/>
                <a:cs typeface="Arial" panose="020B0604020202020204" pitchFamily="34" charset="0"/>
              </a:rPr>
              <a:t>mulige ofre for menneskehandel</a:t>
            </a:r>
          </a:p>
          <a:p>
            <a:pPr marL="285750" marR="0" lvl="0" indent="-285750" algn="l" defTabSz="108877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nb-NO" sz="1200" dirty="0">
                <a:effectLst/>
                <a:ea typeface="Arial" panose="020B0604020202020204" pitchFamily="34" charset="0"/>
                <a:cs typeface="Arial" panose="020B0604020202020204" pitchFamily="34" charset="0"/>
              </a:rPr>
              <a:t>ofre for vold, tvang eller utnytting</a:t>
            </a:r>
          </a:p>
          <a:p>
            <a:r>
              <a:rPr lang="nb-NO" sz="1200" dirty="0"/>
              <a:t>De fleste kan reise på egen hånd, men noen ganger må politiet følge deg hjem. Politiet reiser da uten uniform. </a:t>
            </a:r>
          </a:p>
          <a:p>
            <a:endParaRPr lang="nb-NO" sz="1200" dirty="0"/>
          </a:p>
          <a:p>
            <a:r>
              <a:rPr lang="nb-NO" sz="1200" b="1" dirty="0"/>
              <a:t>Til deg som holder presentasjonen</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dirty="0"/>
              <a:t>Les mer om assistert retur på www.iom.no, eller ring 23 10 53 20. Du kan når som helst kontakte IOM direkte for informasjon om retur. </a:t>
            </a:r>
          </a:p>
          <a:p>
            <a:r>
              <a:rPr lang="nb-NO" sz="1200" dirty="0"/>
              <a:t>Forskrift om tilskudd til assistert retur og tvangsretur: https://lovdata.no/dokument/SF/forskrift/2020-02-17-183</a:t>
            </a:r>
          </a:p>
          <a:p>
            <a:endParaRPr lang="nb-NO" sz="1200" dirty="0"/>
          </a:p>
          <a:p>
            <a:r>
              <a:rPr lang="nb-NO" sz="1200" b="1" dirty="0"/>
              <a:t>Forslag til metode</a:t>
            </a:r>
          </a:p>
          <a:p>
            <a:r>
              <a:rPr lang="nb-NO" sz="1200" dirty="0"/>
              <a:t>Vis fram nettsiden under: </a:t>
            </a:r>
          </a:p>
          <a:p>
            <a:r>
              <a:rPr lang="nb-NO" sz="1200" dirty="0"/>
              <a:t>https://www.udi.no/retur/hva-er-assistert-retur/ </a:t>
            </a:r>
          </a:p>
          <a:p>
            <a:r>
              <a:rPr lang="nb-NO" sz="1200" dirty="0"/>
              <a:t>Dette er en nettside med informasjon om assistert retur. Den viser filmer av andre som har reist med assistert retur, og link til søknadsskjema for assistert retur. </a:t>
            </a:r>
          </a:p>
          <a:p>
            <a:r>
              <a:rPr lang="nb-NO" sz="1200" dirty="0"/>
              <a:t>Lag en plakat med kontaktinformasjonen til IOM, www.iom.no og telefon 23 10 53 20. </a:t>
            </a:r>
            <a:endParaRPr lang="nb-NO" dirty="0"/>
          </a:p>
        </p:txBody>
      </p:sp>
    </p:spTree>
    <p:extLst>
      <p:ext uri="{BB962C8B-B14F-4D97-AF65-F5344CB8AC3E}">
        <p14:creationId xmlns:p14="http://schemas.microsoft.com/office/powerpoint/2010/main" val="349523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pPr rtl="0"/>
            <a:r>
              <a:rPr lang="nb-NO" sz="1400" b="1" dirty="0"/>
              <a:t>Oppgave om hjemland</a:t>
            </a:r>
          </a:p>
          <a:p>
            <a:endParaRPr lang="nb-NO" sz="1200" b="1" dirty="0"/>
          </a:p>
          <a:p>
            <a:r>
              <a:rPr lang="nb-NO" sz="1200" b="1" dirty="0"/>
              <a:t>Til deg som holder presentasjonen</a:t>
            </a:r>
          </a:p>
          <a:p>
            <a:r>
              <a:rPr lang="nb-NO" sz="1200" b="0" dirty="0"/>
              <a:t>Det er viktig å snakke med beboerne om hjemlandet. Når de snakker om hjemlandet kan de blant annet snakke om folk, familien, minner, savn. Listen er utømmelig. </a:t>
            </a:r>
          </a:p>
          <a:p>
            <a:r>
              <a:rPr lang="nb-NO" sz="1200" b="0" dirty="0"/>
              <a:t>IOM, </a:t>
            </a:r>
            <a:r>
              <a:rPr lang="nb-NO" sz="1200" b="0" dirty="0" err="1"/>
              <a:t>Caritas</a:t>
            </a:r>
            <a:r>
              <a:rPr lang="nb-NO" sz="1200" b="0" dirty="0"/>
              <a:t> eller andre internasjonale organisasjoner kan i noen tilfeller gi veiledning om arbeidsmarked og skolemuligheter i hjemlandet. De har kontorer og representanter i flere land.</a:t>
            </a:r>
          </a:p>
          <a:p>
            <a:endParaRPr lang="nb-NO" sz="1200" dirty="0"/>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sz="1200" b="1" dirty="0"/>
              <a:t>Forslag til aktivitet</a:t>
            </a:r>
          </a:p>
          <a:p>
            <a:pPr marL="0" indent="0">
              <a:buFont typeface="Arial" panose="020B0604020202020204" pitchFamily="34" charset="0"/>
              <a:buNone/>
            </a:pPr>
            <a:r>
              <a:rPr lang="nb-NO" sz="1200" b="0" dirty="0"/>
              <a:t>Beboerne kan </a:t>
            </a:r>
          </a:p>
          <a:p>
            <a:pPr marL="285750" indent="-285750">
              <a:buFont typeface="Arial" panose="020B0604020202020204" pitchFamily="34" charset="0"/>
              <a:buChar char="•"/>
            </a:pPr>
            <a:r>
              <a:rPr lang="nb-NO" sz="1200" b="0" dirty="0"/>
              <a:t>presentere landet sitt</a:t>
            </a:r>
          </a:p>
          <a:p>
            <a:pPr marL="285750" indent="-285750">
              <a:buFont typeface="Arial" panose="020B0604020202020204" pitchFamily="34" charset="0"/>
              <a:buChar char="•"/>
            </a:pPr>
            <a:r>
              <a:rPr lang="nb-NO" sz="1200" b="0" dirty="0"/>
              <a:t>fortelle eventyr eller historier fra hjemlandet</a:t>
            </a:r>
          </a:p>
          <a:p>
            <a:pPr marL="285750" indent="-285750">
              <a:buFont typeface="Arial" panose="020B0604020202020204" pitchFamily="34" charset="0"/>
              <a:buChar char="•"/>
            </a:pPr>
            <a:r>
              <a:rPr lang="nb-NO" sz="1200" b="0" dirty="0"/>
              <a:t>lage mat fra hjemlandet</a:t>
            </a:r>
          </a:p>
          <a:p>
            <a:pPr marL="285750" indent="-285750">
              <a:buFont typeface="Arial" panose="020B0604020202020204" pitchFamily="34" charset="0"/>
              <a:buChar char="•"/>
            </a:pPr>
            <a:r>
              <a:rPr lang="nb-NO" sz="1200" b="0" dirty="0"/>
              <a:t>ta kontakt med familie og venner som fremdeles bor i hjemlandet</a:t>
            </a:r>
          </a:p>
          <a:p>
            <a:pPr marL="285750" indent="-285750">
              <a:buFont typeface="Arial" panose="020B0604020202020204" pitchFamily="34" charset="0"/>
              <a:buChar char="•"/>
            </a:pPr>
            <a:r>
              <a:rPr lang="nb-NO" sz="1200" b="0" dirty="0"/>
              <a:t>undersøke muligheter for jobb i hjemlandet</a:t>
            </a:r>
          </a:p>
          <a:p>
            <a:pPr marL="285750" indent="-285750">
              <a:buFont typeface="Arial" panose="020B0604020202020204" pitchFamily="34" charset="0"/>
              <a:buChar char="•"/>
            </a:pPr>
            <a:endParaRPr lang="nb-NO" sz="1200" dirty="0"/>
          </a:p>
          <a:p>
            <a:pPr marL="0" indent="0">
              <a:buFont typeface="Arial" panose="020B0604020202020204" pitchFamily="34" charset="0"/>
              <a:buNone/>
            </a:pPr>
            <a:endParaRPr lang="nb-NO" sz="1200" dirty="0"/>
          </a:p>
        </p:txBody>
      </p:sp>
    </p:spTree>
    <p:extLst>
      <p:ext uri="{BB962C8B-B14F-4D97-AF65-F5344CB8AC3E}">
        <p14:creationId xmlns:p14="http://schemas.microsoft.com/office/powerpoint/2010/main" val="277659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Inndeling til hva som skjer hvis du ikke reiser</a:t>
            </a:r>
          </a:p>
          <a:p>
            <a:endParaRPr lang="nb-NO" sz="1200" b="1"/>
          </a:p>
          <a:p>
            <a:r>
              <a:rPr lang="nb-NO" sz="1200" b="1"/>
              <a:t>Støttetekst</a:t>
            </a:r>
          </a:p>
          <a:p>
            <a:r>
              <a:rPr lang="nb-NO" sz="1200"/>
              <a:t>Når du har fått avslag på søknaden din om beskyttelse, er du ulovlig i Norge. </a:t>
            </a:r>
            <a:r>
              <a:rPr lang="nb-NO" sz="1200" b="0"/>
              <a:t>Vi skal snakke om hvilke konsekvenser det kan ha for deg hvis du ikke reiser.</a:t>
            </a:r>
          </a:p>
        </p:txBody>
      </p:sp>
    </p:spTree>
    <p:extLst>
      <p:ext uri="{BB962C8B-B14F-4D97-AF65-F5344CB8AC3E}">
        <p14:creationId xmlns:p14="http://schemas.microsoft.com/office/powerpoint/2010/main" val="147859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Mindre penger</a:t>
            </a:r>
          </a:p>
          <a:p>
            <a:endParaRPr lang="nb-NO" sz="1400" b="1" dirty="0"/>
          </a:p>
          <a:p>
            <a:r>
              <a:rPr lang="nb-NO" sz="1200" b="1" dirty="0"/>
              <a:t>Støttetekst </a:t>
            </a:r>
            <a:endParaRPr lang="nb-NO" sz="1200" dirty="0"/>
          </a:p>
          <a:p>
            <a:r>
              <a:rPr lang="nb-NO" sz="1200" dirty="0"/>
              <a:t>Du får mindre penger (trekk i basis) fra og med den første utbetalingen etter datoen (utreisefristen) du skulle ha reist fra Norge. </a:t>
            </a:r>
          </a:p>
          <a:p>
            <a:pPr marL="0" indent="0">
              <a:buFontTx/>
              <a:buNone/>
            </a:pPr>
            <a:endParaRPr lang="nb-NO" sz="1200" b="1" dirty="0">
              <a:latin typeface="+mn-lt"/>
            </a:endParaRPr>
          </a:p>
          <a:p>
            <a:pPr marL="0" indent="0">
              <a:buFontTx/>
              <a:buNone/>
            </a:pPr>
            <a:r>
              <a:rPr lang="nb-NO" sz="1200" b="1" dirty="0">
                <a:latin typeface="+mn-lt"/>
              </a:rPr>
              <a:t>Til deg som holder presentasjonen</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latin typeface="+mn-lt"/>
              </a:rPr>
              <a:t>Se https://lovdata.no/dokument/LTI/forskrift/2022-05-31-948</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cs typeface="Arial" panose="020B0604020202020204" pitchFamily="34" charset="0"/>
              </a:rPr>
              <a:t>Satsene for basisstønad finner du i denne lenken https://www.udiregelverk.no/rettskilder/udi-retningslinjer/udi-2024-002/udi-2024-002v1/</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cs typeface="Arial" panose="020B0604020202020204" pitchFamily="34" charset="0"/>
              </a:rPr>
              <a:t>Satsene for basisstønad til beboere i asylmottak blir fastsatt av Justis- og beredskapsdepartementet hvert år. </a:t>
            </a:r>
            <a:br>
              <a:rPr lang="nb-NO" sz="1200" b="0" i="0" dirty="0">
                <a:solidFill>
                  <a:srgbClr val="000000"/>
                </a:solidFill>
                <a:effectLst/>
                <a:latin typeface="+mn-lt"/>
                <a:cs typeface="Arial" panose="020B0604020202020204" pitchFamily="34" charset="0"/>
              </a:rPr>
            </a:br>
            <a:endParaRPr lang="nb-NO" sz="1200" b="0" i="0" dirty="0">
              <a:solidFill>
                <a:srgbClr val="000000"/>
              </a:solidFill>
              <a:effectLst/>
              <a:latin typeface="+mn-lt"/>
              <a:cs typeface="Arial" panose="020B0604020202020204" pitchFamily="34" charset="0"/>
            </a:endParaRPr>
          </a:p>
          <a:p>
            <a:pPr algn="l" rtl="0" fontAlgn="base"/>
            <a:r>
              <a:rPr lang="nb-NO" sz="1200" b="0" i="0" dirty="0">
                <a:solidFill>
                  <a:srgbClr val="000000"/>
                </a:solidFill>
                <a:effectLst/>
                <a:latin typeface="+mn-lt"/>
                <a:cs typeface="Arial" panose="020B0604020202020204" pitchFamily="34" charset="0"/>
              </a:rPr>
              <a:t>Beboere med endelig avslag får trekk i basisstønad og kan ikke få forskudd. Forskudd skal betales tilbake og med trekk i basisstønad er utbetalingen så liten at UDI ikke kan trekke mer.</a:t>
            </a:r>
          </a:p>
          <a:p>
            <a:pPr algn="l" rtl="0" fontAlgn="base"/>
            <a:endParaRPr lang="nb-NO" sz="1200" b="0" i="0" dirty="0">
              <a:solidFill>
                <a:srgbClr val="000000"/>
              </a:solidFill>
              <a:effectLst/>
              <a:latin typeface="+mn-lt"/>
              <a:cs typeface="Arial" panose="020B0604020202020204" pitchFamily="34" charset="0"/>
            </a:endParaRPr>
          </a:p>
          <a:p>
            <a:pPr algn="l" rtl="0" fontAlgn="base"/>
            <a:r>
              <a:rPr lang="nb-NO" sz="1200" b="0" i="0" dirty="0">
                <a:solidFill>
                  <a:srgbClr val="000000"/>
                </a:solidFill>
                <a:effectLst/>
                <a:latin typeface="+mn-lt"/>
                <a:cs typeface="Arial" panose="020B0604020202020204" pitchFamily="34" charset="0"/>
              </a:rPr>
              <a:t> </a:t>
            </a:r>
            <a:r>
              <a:rPr lang="nb-NO" sz="1200" b="1" i="0" dirty="0">
                <a:solidFill>
                  <a:srgbClr val="000000"/>
                </a:solidFill>
                <a:effectLst/>
                <a:latin typeface="+mn-lt"/>
                <a:cs typeface="Arial" panose="020B0604020202020204" pitchFamily="34" charset="0"/>
              </a:rPr>
              <a:t>Nyttige lenker </a:t>
            </a:r>
          </a:p>
          <a:p>
            <a:pPr marL="171450" marR="0" lvl="0" indent="-171450" algn="l" defTabSz="1088776"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nb-NO" sz="1200" b="0" i="0" dirty="0">
                <a:solidFill>
                  <a:srgbClr val="000000"/>
                </a:solidFill>
                <a:effectLst/>
                <a:latin typeface="+mn-lt"/>
                <a:cs typeface="Arial" panose="020B0604020202020204" pitchFamily="34" charset="0"/>
              </a:rPr>
              <a:t>Forskrift om stønad til beboere i asylmottak: https://lovdata.no/dokument/LTI/forskrift/2022-05-31-948</a:t>
            </a:r>
          </a:p>
          <a:p>
            <a:pPr marL="171450" indent="-171450" algn="l" rtl="0" fontAlgn="base">
              <a:buFont typeface="Arial" panose="020B0604020202020204" pitchFamily="34" charset="0"/>
              <a:buChar char="•"/>
            </a:pPr>
            <a:r>
              <a:rPr lang="nb-NO" sz="1200" b="0" i="0" u="none" strike="noStrike" dirty="0">
                <a:solidFill>
                  <a:srgbClr val="0563C1"/>
                </a:solidFill>
                <a:effectLst/>
                <a:latin typeface="+mn-lt"/>
                <a:cs typeface="Arial" panose="020B0604020202020204" pitchFamily="34" charset="0"/>
              </a:rPr>
              <a:t>UDI 2024-002 Stønad til beboere i asylmottak: https://www.udiregelverk.no/rettskilder/udi-retningslinjer/udi-2024-002/</a:t>
            </a:r>
          </a:p>
        </p:txBody>
      </p:sp>
    </p:spTree>
    <p:extLst>
      <p:ext uri="{BB962C8B-B14F-4D97-AF65-F5344CB8AC3E}">
        <p14:creationId xmlns:p14="http://schemas.microsoft.com/office/powerpoint/2010/main" val="122433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a:latin typeface="+mn-lt"/>
                <a:cs typeface="Arial"/>
              </a:rPr>
              <a:t>Innledning om alle temaene</a:t>
            </a:r>
          </a:p>
          <a:p>
            <a:endParaRPr lang="nb-NO" sz="1200" b="1">
              <a:latin typeface="+mn-lt"/>
              <a:cs typeface="Arial"/>
            </a:endParaRPr>
          </a:p>
          <a:p>
            <a:r>
              <a:rPr lang="nb-NO" sz="1200" b="1">
                <a:latin typeface="+mn-lt"/>
                <a:cs typeface="Arial"/>
              </a:rPr>
              <a:t>Støttetekst </a:t>
            </a:r>
          </a:p>
          <a:p>
            <a:r>
              <a:rPr lang="nb-NO" sz="1200">
                <a:latin typeface="+mn-lt"/>
                <a:cs typeface="Arial"/>
              </a:rPr>
              <a:t>Alle som bor i mottak skal delta på informasjonsmøter om de første ni temaene i informasjonsprogrammet. Etter det får dere informasjon om opphold eller retur, avhengig av om dere får bli i Norge eller må reise hjem. </a:t>
            </a:r>
            <a:endParaRPr lang="nb-NO" sz="120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a:latin typeface="+mn-lt"/>
                <a:cs typeface="Arial"/>
              </a:rPr>
              <a:t>Vi skal snakke om hva det betyr å få avslag, hva du bør gjøre nå og hva som kommer til å skje videre. Det er viktig at du forstår det som skal skje.</a:t>
            </a:r>
            <a:endParaRPr lang="nb-NO" sz="1200">
              <a:latin typeface="+mn-lt"/>
            </a:endParaRPr>
          </a:p>
          <a:p>
            <a:r>
              <a:rPr lang="nb-NO" sz="1200">
                <a:latin typeface="+mn-lt"/>
                <a:cs typeface="Arial"/>
              </a:rPr>
              <a:t>Hvis det er noe du ikke forstår, eller lurer på underveis, kan du spørre. </a:t>
            </a:r>
            <a:endParaRPr lang="nb-NO" sz="1200">
              <a:latin typeface="+mn-lt"/>
            </a:endParaRPr>
          </a:p>
          <a:p>
            <a:endParaRPr lang="nb-NO" sz="1200" b="1">
              <a:latin typeface="+mn-lt"/>
              <a:cs typeface="Arial"/>
            </a:endParaRPr>
          </a:p>
          <a:p>
            <a:r>
              <a:rPr lang="nb-NO" sz="1200" b="1">
                <a:latin typeface="+mn-lt"/>
                <a:cs typeface="Arial"/>
              </a:rPr>
              <a:t>Til deg som holder presentasjonen </a:t>
            </a:r>
            <a:endParaRPr lang="nb-NO" sz="1200" b="1">
              <a:latin typeface="+mn-lt"/>
            </a:endParaRPr>
          </a:p>
          <a:p>
            <a:pPr marL="0" indent="0">
              <a:buFont typeface="Arial" panose="020B0604020202020204" pitchFamily="34" charset="0"/>
              <a:buNone/>
            </a:pPr>
            <a:r>
              <a:rPr lang="nb-NO" sz="1200" b="0">
                <a:latin typeface="+mn-lt"/>
                <a:cs typeface="Arial"/>
              </a:rPr>
              <a:t>Temaene i informasjonsprogrammet er velkomstinformasjon, livet på mottaket, asylprosessen, identitet, moral og seksuell trakassering, familiemønstre og samlivsformer, foreldre og barn, helse, samfunnsforhold, normer og verdier, kriminalitet og konflikthåndtering, avslag og oppholdstillatelse. Modulen skal bidra til å forberede beboerne på hva som skjer når søknaden blir avslått. </a:t>
            </a:r>
          </a:p>
          <a:p>
            <a:pPr marL="0" indent="0">
              <a:buFont typeface="Arial" panose="020B0604020202020204" pitchFamily="34" charset="0"/>
              <a:buNone/>
            </a:pPr>
            <a:r>
              <a:rPr lang="nb-NO" sz="1200" b="0">
                <a:latin typeface="+mn-lt"/>
                <a:cs typeface="Arial"/>
              </a:rPr>
              <a:t>NB! </a:t>
            </a:r>
            <a:r>
              <a:rPr lang="nb-NO" sz="1200" b="0">
                <a:highlight>
                  <a:srgbClr val="FFFF00"/>
                </a:highlight>
                <a:latin typeface="+mn-lt"/>
                <a:cs typeface="Arial"/>
              </a:rPr>
              <a:t>For de fleste er det vanskelig å forstå at de ikke får bli i Norge, og de færreste ønsker å snakke om det i plenum. Vi har derfor utformet oppgavene på en måte som gjør at de også kan brukes i en til en-samtaler.</a:t>
            </a:r>
          </a:p>
          <a:p>
            <a:endParaRPr lang="nb-NO" sz="1200" b="1" baseline="0">
              <a:latin typeface="+mn-lt"/>
              <a:cs typeface="Arial"/>
            </a:endParaRPr>
          </a:p>
          <a:p>
            <a:r>
              <a:rPr lang="nb-NO" sz="1200" b="1" baseline="0">
                <a:latin typeface="+mn-lt"/>
                <a:cs typeface="Arial"/>
              </a:rPr>
              <a:t>Forslag til metode</a:t>
            </a:r>
          </a:p>
          <a:p>
            <a:r>
              <a:rPr lang="nb-NO" sz="1200" baseline="0">
                <a:latin typeface="+mn-lt"/>
                <a:cs typeface="Arial"/>
              </a:rPr>
              <a:t>Vise filmen fra NOAS om endelig avslag: https://flyktning.net/ressurs/film-fra-noas-om-alternativer-etter-avslag </a:t>
            </a:r>
          </a:p>
        </p:txBody>
      </p:sp>
    </p:spTree>
    <p:extLst>
      <p:ext uri="{BB962C8B-B14F-4D97-AF65-F5344CB8AC3E}">
        <p14:creationId xmlns:p14="http://schemas.microsoft.com/office/powerpoint/2010/main" val="346495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Helsehjelp</a:t>
            </a:r>
          </a:p>
          <a:p>
            <a:endParaRPr lang="nb-NO" sz="1400" b="1" dirty="0"/>
          </a:p>
          <a:p>
            <a:r>
              <a:rPr lang="nb-NO" sz="1200" b="1" dirty="0"/>
              <a:t>Støttetekst</a:t>
            </a:r>
            <a:endParaRPr lang="nb-NO" sz="1200" dirty="0"/>
          </a:p>
          <a:p>
            <a:r>
              <a:rPr lang="nb-NO" sz="1200" dirty="0"/>
              <a:t>Når du ikke har reist innen utreisefristen og fått trekk i basis, får du også færre rettigheter til helsehjelp. Det gjelder blant annet å få dekket utgifter til tannbehandling. Det betyr at hvis du får vondt i tennene så må du betale for tannbehandlingen selv.</a:t>
            </a:r>
          </a:p>
          <a:p>
            <a:pPr marL="0" indent="0">
              <a:buFont typeface="Arial" panose="020B0604020202020204" pitchFamily="34" charset="0"/>
              <a:buNone/>
            </a:pPr>
            <a:r>
              <a:rPr lang="nb-NO" sz="1200" dirty="0"/>
              <a:t>Du har fremdeles rett til </a:t>
            </a:r>
          </a:p>
          <a:p>
            <a:pPr marL="171450" indent="-171450">
              <a:buFont typeface="Arial" panose="020B0604020202020204" pitchFamily="34" charset="0"/>
              <a:buChar char="•"/>
            </a:pPr>
            <a:r>
              <a:rPr lang="nb-NO" sz="1200" dirty="0"/>
              <a:t>gratis helsehjelp hvis du har akutte eller helt nødvendige behov</a:t>
            </a:r>
          </a:p>
          <a:p>
            <a:pPr marL="171450" indent="-171450">
              <a:buFont typeface="Arial" panose="020B0604020202020204" pitchFamily="34" charset="0"/>
              <a:buChar char="•"/>
            </a:pPr>
            <a:r>
              <a:rPr lang="nb-NO" sz="1200" dirty="0"/>
              <a:t>behandling hvis du har en smittsom sykdom som er farlig for andre</a:t>
            </a:r>
          </a:p>
          <a:p>
            <a:pPr marL="171450" indent="-171450">
              <a:buFont typeface="Arial" panose="020B0604020202020204" pitchFamily="34" charset="0"/>
              <a:buChar char="•"/>
            </a:pPr>
            <a:r>
              <a:rPr lang="nb-NO" sz="1200" dirty="0"/>
              <a:t>vaksinasjon hvis du står i fare for å bli smittet med en smittsom sykdom som er farlig </a:t>
            </a:r>
          </a:p>
          <a:p>
            <a:pPr marL="171450" indent="-171450">
              <a:buFont typeface="Arial" panose="020B0604020202020204" pitchFamily="34" charset="0"/>
              <a:buChar char="•"/>
            </a:pPr>
            <a:r>
              <a:rPr lang="nb-NO" sz="1200" dirty="0"/>
              <a:t>å bli fulgt opp av helsepersonell under og etter svangerskap. Gravide kan få oppfølging av lege eller jordmor på en helsestasjon, og å føde på sykehus. Helsehjelp før, under og etter en fødsel er gratis. </a:t>
            </a:r>
          </a:p>
          <a:p>
            <a:pPr marL="171450" indent="-171450">
              <a:buFont typeface="Arial" panose="020B0604020202020204" pitchFamily="34" charset="0"/>
              <a:buChar char="•"/>
            </a:pPr>
            <a:r>
              <a:rPr lang="nb-NO" sz="1200" dirty="0"/>
              <a:t>å ta abort så lenge du er i Norge, hvis du ønsker det </a:t>
            </a:r>
          </a:p>
          <a:p>
            <a:pPr marL="0" indent="0">
              <a:buFont typeface="Arial" panose="020B0604020202020204" pitchFamily="34" charset="0"/>
              <a:buNone/>
            </a:pPr>
            <a:endParaRPr lang="nb-NO" sz="1200" dirty="0"/>
          </a:p>
          <a:p>
            <a:r>
              <a:rPr lang="nb-NO" sz="1200" b="1" dirty="0"/>
              <a:t>Rettigheter for barn</a:t>
            </a:r>
          </a:p>
          <a:p>
            <a:r>
              <a:rPr lang="nb-NO" sz="1200" dirty="0"/>
              <a:t>Selv om familien har fått avslag har barn under 18 år samme rettigheter til helse- og omsorgstjenester som andre barn i Norge. For eksempel å gå til tannlege, lege, sykehus eller helsesykepleier og å få vaksiner.</a:t>
            </a:r>
          </a:p>
          <a:p>
            <a:endParaRPr lang="nb-NO" sz="1200" dirty="0"/>
          </a:p>
          <a:p>
            <a:r>
              <a:rPr lang="nb-NO" sz="1200" b="1" dirty="0"/>
              <a:t>Til deg som holder presentasjonen</a:t>
            </a:r>
          </a:p>
          <a:p>
            <a:r>
              <a:rPr lang="nb-NO" sz="1200" dirty="0"/>
              <a:t>Se forskrift om rett til helse- og omsorgstjenester til personer uten fast opphold i riket: https://lovdata.no/dokument/SF/forskrift/2011-12-16-1255</a:t>
            </a:r>
          </a:p>
          <a:p>
            <a:r>
              <a:rPr lang="nb-NO" sz="1200" dirty="0"/>
              <a:t>Se veileder IS-1022 (helsedirektoratet) https://www.helsedirektoratet.no/veiledere/helsetjenester-til-asylsokere-flyktninger-og-familiegjenforente</a:t>
            </a:r>
          </a:p>
          <a:p>
            <a:r>
              <a:rPr lang="nb-NO" sz="1200" dirty="0"/>
              <a:t>Se www.helsenorge.no og www.fhi.no for mer informasjon.</a:t>
            </a:r>
          </a:p>
          <a:p>
            <a:pPr algn="l" rtl="0" fontAlgn="base"/>
            <a:endParaRPr lang="nb-NO" sz="1200" b="0" i="0" dirty="0">
              <a:solidFill>
                <a:srgbClr val="000000"/>
              </a:solidFill>
              <a:effectLst/>
              <a:cs typeface="Arial" panose="020B0604020202020204" pitchFamily="34" charset="0"/>
            </a:endParaRPr>
          </a:p>
          <a:p>
            <a:pPr algn="l" rtl="0" fontAlgn="base"/>
            <a:r>
              <a:rPr lang="nb-NO" sz="1200" b="1" i="0" dirty="0">
                <a:solidFill>
                  <a:srgbClr val="000000"/>
                </a:solidFill>
                <a:effectLst/>
                <a:cs typeface="Arial" panose="020B0604020202020204" pitchFamily="34" charset="0"/>
              </a:rPr>
              <a:t>Nyttige lenker</a:t>
            </a:r>
            <a:r>
              <a:rPr lang="nb-NO" sz="1200" b="0" i="0" dirty="0">
                <a:solidFill>
                  <a:srgbClr val="000000"/>
                </a:solidFill>
                <a:effectLst/>
                <a:cs typeface="Arial" panose="020B0604020202020204" pitchFamily="34" charset="0"/>
              </a:rPr>
              <a:t>: </a:t>
            </a:r>
          </a:p>
          <a:p>
            <a:pPr marL="171450" marR="0" lvl="0" indent="-171450" algn="l" defTabSz="1088776"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b-NO" sz="1200" b="0" i="0" dirty="0">
                <a:solidFill>
                  <a:srgbClr val="000000"/>
                </a:solidFill>
                <a:effectLst/>
                <a:cs typeface="Arial" panose="020B0604020202020204" pitchFamily="34" charset="0"/>
              </a:rPr>
              <a:t>https://www.helsedirektoratet.no/veiledere/helsetjenester-til-asylsokere-flyktninger-og-familiegjenforente/finansiering/tannhelsetjenester, særlig om dekning av tannbehandling for beboere med endelig avslag</a:t>
            </a:r>
          </a:p>
          <a:p>
            <a:endParaRPr lang="nb-NO" sz="1200" dirty="0"/>
          </a:p>
          <a:p>
            <a:endParaRPr lang="nb-NO" b="1" dirty="0"/>
          </a:p>
        </p:txBody>
      </p:sp>
    </p:spTree>
    <p:extLst>
      <p:ext uri="{BB962C8B-B14F-4D97-AF65-F5344CB8AC3E}">
        <p14:creationId xmlns:p14="http://schemas.microsoft.com/office/powerpoint/2010/main" val="285509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a:t>Skole</a:t>
            </a:r>
          </a:p>
          <a:p>
            <a:endParaRPr lang="nb-NO" sz="1200" b="1"/>
          </a:p>
          <a:p>
            <a:r>
              <a:rPr lang="nb-NO" sz="1200" b="1"/>
              <a:t>Støttetekst</a:t>
            </a:r>
          </a:p>
          <a:p>
            <a:pPr marL="0" indent="0">
              <a:buFontTx/>
              <a:buNone/>
            </a:pPr>
            <a:r>
              <a:rPr lang="nb-NO" sz="1200" b="0">
                <a:latin typeface="+mn-lt"/>
              </a:rPr>
              <a:t>Barn har rett til å gå på grunnskole (1. – 10. klasse) uansett status i saken.</a:t>
            </a:r>
          </a:p>
          <a:p>
            <a:r>
              <a:rPr lang="nb-NO" sz="1200" b="0">
                <a:latin typeface="+mn-lt"/>
                <a:cs typeface="Arial"/>
              </a:rPr>
              <a:t>Ungdom og voksne har ikke rett til å gå på videregående </a:t>
            </a:r>
            <a:r>
              <a:rPr lang="nb-NO" sz="1200">
                <a:latin typeface="+mn-lt"/>
                <a:cs typeface="Arial"/>
              </a:rPr>
              <a:t>skole eller</a:t>
            </a:r>
            <a:r>
              <a:rPr lang="nb-NO" sz="1200" b="0">
                <a:latin typeface="+mn-lt"/>
                <a:cs typeface="Arial"/>
              </a:rPr>
              <a:t> ta høyere utdanning ved høyskole eller universitet når de har fått endelig avslag.</a:t>
            </a:r>
            <a:endParaRPr lang="nb-NO" sz="1200" b="1">
              <a:latin typeface="+mn-lt"/>
              <a:sym typeface="Wingdings" panose="05000000000000000000" pitchFamily="2" charset="2"/>
            </a:endParaRPr>
          </a:p>
          <a:p>
            <a:pPr marL="0" indent="0">
              <a:buFontTx/>
              <a:buNone/>
            </a:pPr>
            <a:endParaRPr lang="nb-NO" sz="1200" b="1">
              <a:latin typeface="+mn-lt"/>
            </a:endParaRPr>
          </a:p>
          <a:p>
            <a:pPr marL="0" indent="0">
              <a:buFontTx/>
              <a:buNone/>
            </a:pPr>
            <a:r>
              <a:rPr lang="nn-NO" sz="1200" b="1">
                <a:latin typeface="+mn-lt"/>
                <a:cs typeface="Arial"/>
              </a:rPr>
              <a:t>Til deg som holder presentasjonen</a:t>
            </a:r>
            <a:endParaRPr lang="nb-NO" sz="1200" b="0">
              <a:latin typeface="+mn-lt"/>
              <a:cs typeface="Arial"/>
            </a:endParaRPr>
          </a:p>
          <a:p>
            <a:pPr marL="0" indent="0">
              <a:buFontTx/>
              <a:buNone/>
            </a:pPr>
            <a:r>
              <a:rPr lang="nb-NO" sz="1200" b="0">
                <a:latin typeface="+mn-lt"/>
                <a:cs typeface="Arial"/>
              </a:rPr>
              <a:t>Du finner regelverk for flyktninger og asylsøkere på Utdanningsdirektoratet sine sider, se udir.no (eksternt nettsted). </a:t>
            </a:r>
          </a:p>
        </p:txBody>
      </p:sp>
    </p:spTree>
    <p:extLst>
      <p:ext uri="{BB962C8B-B14F-4D97-AF65-F5344CB8AC3E}">
        <p14:creationId xmlns:p14="http://schemas.microsoft.com/office/powerpoint/2010/main" val="191548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sz="1400" b="1"/>
              <a:t>Arbeidstillatelse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1"/>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1"/>
              <a:t>Støttetekst</a:t>
            </a:r>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Hvis du har en arbeidstillatelse, mister du den når du får endelig avslag. Uten arbeidstillatelse har ikke arbeidsgivere lov til å ansette deg eller fortsette å ha deg i jobb. Hvis du jobber uten arbeidstillatelse, kalles det svart arbeid.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Å arbeide svart betyr at du ikke betaler skatt av det du tjener. Svart arbeid får konsekvenser både for arbeidstaker, arbeidsgiver og samfunnet for øvrig.</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Som arbeidstakere mister du rettigheter som feriepenger, lønn under sykdom, pensjonsrettigheter, oppsigelsesvern m.m. hvis du arbeider svart. I tillegg risikerer du i verste fall fengselsstraff og inndragning av penger hvis du blir tatt for å arbeide svart. Arbeidsgivere som lar noen arbeide svart, betaler ikke moms, arbeidsgiveravgift og trygdeavgift. Dette kan bedriften bli anmeldt og straffet for.</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1"/>
              <a:t>Til deg som holder presentasjonen</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Se utlendingsloven § 55 Krav om oppholdstillatelse for å kunne ta arbeid og opphold.</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Arbeidstillatelse UDI 2010-180 Rett til å ta arbeid for asylsøkere på www.udiregelverk.no</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p>
          <a:p>
            <a:endParaRPr lang="nb-NO"/>
          </a:p>
        </p:txBody>
      </p:sp>
    </p:spTree>
    <p:extLst>
      <p:ext uri="{BB962C8B-B14F-4D97-AF65-F5344CB8AC3E}">
        <p14:creationId xmlns:p14="http://schemas.microsoft.com/office/powerpoint/2010/main" val="387230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400" b="1"/>
              <a:t>Familie</a:t>
            </a:r>
          </a:p>
          <a:p>
            <a:endParaRPr lang="nb-NO" sz="1200" b="1"/>
          </a:p>
          <a:p>
            <a:r>
              <a:rPr lang="nb-NO" sz="1200" b="1"/>
              <a:t>Støttetekst</a:t>
            </a:r>
          </a:p>
          <a:p>
            <a:r>
              <a:rPr lang="nb-NO" sz="1200"/>
              <a:t>Når du får endelig avslag kan ikke familien din i utlandet søke om familieinnvandring med deg. </a:t>
            </a:r>
          </a:p>
          <a:p>
            <a:pPr marL="0" indent="0">
              <a:buFont typeface="Arial" panose="020B0604020202020204" pitchFamily="34" charset="0"/>
              <a:buNone/>
            </a:pPr>
            <a:endParaRPr lang="nb-NO"/>
          </a:p>
          <a:p>
            <a:endParaRPr lang="nb-NO"/>
          </a:p>
          <a:p>
            <a:endParaRPr lang="nb-NO" b="1"/>
          </a:p>
          <a:p>
            <a:endParaRPr lang="nb-NO" b="1"/>
          </a:p>
        </p:txBody>
      </p:sp>
    </p:spTree>
    <p:extLst>
      <p:ext uri="{BB962C8B-B14F-4D97-AF65-F5344CB8AC3E}">
        <p14:creationId xmlns:p14="http://schemas.microsoft.com/office/powerpoint/2010/main" val="363826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a:t>Tvangsretur</a:t>
            </a:r>
          </a:p>
          <a:p>
            <a:endParaRPr lang="nb-NO" sz="1200" b="1"/>
          </a:p>
          <a:p>
            <a:r>
              <a:rPr lang="nb-NO" sz="1200" b="1"/>
              <a:t>Støttetekst</a:t>
            </a:r>
            <a:endParaRPr lang="nb-NO" sz="1200"/>
          </a:p>
          <a:p>
            <a:pPr marL="0" indent="0">
              <a:buFontTx/>
              <a:buNone/>
            </a:pPr>
            <a:r>
              <a:rPr lang="nb-NO" sz="1200"/>
              <a:t>I brevet du har fått fra UDI eller UNE står det en frist for når du må reise fra Norge (utreisefrist). Du har plikt til å reise innen fristen. Hvis du ikke reiser innen fristen kan du bli hentet av politiet og sendt tilbake til hjemlandet ditt. Det kalles tvangsretur.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a:t>Politiet tar deg med til flyplassen eller til et sted hvor du må være til flyet skal gå. Familier med barn får være et sted som passer for familier. Noen ganger følger politiet deg hele veien til hjemlandet, andre ganger følger de deg inn på flyet, og så flyr du alene.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a:p>
          <a:p>
            <a:pPr marL="0" indent="0">
              <a:buFontTx/>
              <a:buNone/>
            </a:pPr>
            <a:r>
              <a:rPr lang="nb-NO" sz="1200" i="0"/>
              <a:t>Konsekvenser av tvangsretur:</a:t>
            </a:r>
          </a:p>
          <a:p>
            <a:pPr marL="171450" indent="-171450">
              <a:buFont typeface="Arial" panose="020B0604020202020204" pitchFamily="34" charset="0"/>
              <a:buChar char="•"/>
            </a:pPr>
            <a:r>
              <a:rPr lang="nb-NO" sz="1200"/>
              <a:t>Du blir utvist fra Norge og Schengen, enten i en periode eller for alltid. </a:t>
            </a:r>
          </a:p>
          <a:p>
            <a:pPr marL="171450" indent="-171450">
              <a:buFont typeface="Arial" panose="020B0604020202020204" pitchFamily="34" charset="0"/>
              <a:buChar char="•"/>
            </a:pPr>
            <a:r>
              <a:rPr lang="nb-NO" sz="1200"/>
              <a:t>Du får gjeld til Norge. Gjelden er kostnadene for reisen for deg og for de som følger deg hjem.</a:t>
            </a:r>
          </a:p>
          <a:p>
            <a:pPr marL="171450" indent="-171450">
              <a:buFont typeface="Arial" panose="020B0604020202020204" pitchFamily="34" charset="0"/>
              <a:buChar char="•"/>
            </a:pPr>
            <a:r>
              <a:rPr lang="nb-NO" sz="1200"/>
              <a:t>Du får ikke økonomisk støtte.</a:t>
            </a:r>
          </a:p>
          <a:p>
            <a:pPr marL="171450" indent="-171450">
              <a:buFont typeface="Arial" panose="020B0604020202020204" pitchFamily="34" charset="0"/>
              <a:buChar char="•"/>
            </a:pPr>
            <a:r>
              <a:rPr lang="nb-NO" sz="1200"/>
              <a:t>Du kan ikke komme tilbake til Norge før utvisningsperioden er over og gjelden er betalt.</a:t>
            </a:r>
          </a:p>
          <a:p>
            <a:pPr marL="0" indent="0">
              <a:buFontTx/>
              <a:buNone/>
            </a:pPr>
            <a:endParaRPr lang="nb-NO" sz="1200"/>
          </a:p>
          <a:p>
            <a:pPr marL="0" indent="0">
              <a:buFontTx/>
              <a:buNone/>
            </a:pPr>
            <a:r>
              <a:rPr lang="nb-NO" sz="1200" b="1"/>
              <a:t>Til deg som holder presentasjonen</a:t>
            </a:r>
            <a:endParaRPr lang="nb-NO" sz="1200"/>
          </a:p>
          <a:p>
            <a:pPr marL="0" indent="0">
              <a:buFontTx/>
              <a:buNone/>
            </a:pPr>
            <a:r>
              <a:rPr lang="nb-NO" sz="1200"/>
              <a:t>For mer informasjon om tvangsretur se www.politiet.no https://www.politiet.no/tjenester/opphold-i-norge-og-asyl/retur/ eller kontakt Returenheten i UDI på e-post varp@udi.no, eller ring 40 43 61 96.</a:t>
            </a:r>
          </a:p>
          <a:p>
            <a:pPr marL="0" indent="0">
              <a:buFontTx/>
              <a:buNone/>
            </a:pPr>
            <a:endParaRPr lang="nb-NO" sz="120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1"/>
              <a:t>Forslag til metode</a:t>
            </a:r>
            <a:br>
              <a:rPr lang="nb-NO" sz="1200" b="1"/>
            </a:br>
            <a:r>
              <a:rPr lang="nb-NO" sz="1200" b="0"/>
              <a:t>Se videoer på asylbarn.no om tvangsretur</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Jeg og min familie må reise ut av Norge: https://youtu.be/yzZPYxBLya8</a:t>
            </a:r>
            <a:br>
              <a:rPr lang="nb-NO" sz="1200" b="0"/>
            </a:br>
            <a:endParaRPr lang="nb-NO" sz="1200" b="0"/>
          </a:p>
        </p:txBody>
      </p:sp>
    </p:spTree>
    <p:extLst>
      <p:ext uri="{BB962C8B-B14F-4D97-AF65-F5344CB8AC3E}">
        <p14:creationId xmlns:p14="http://schemas.microsoft.com/office/powerpoint/2010/main" val="154798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a:t>Oppsummering</a:t>
            </a:r>
            <a:br>
              <a:rPr lang="nb-NO" sz="1400" b="1"/>
            </a:br>
            <a:endParaRPr lang="nb-NO" sz="1400" b="1"/>
          </a:p>
          <a:p>
            <a:r>
              <a:rPr lang="nb-NO" sz="1200" b="1"/>
              <a:t>Støttetekst</a:t>
            </a:r>
          </a:p>
          <a:p>
            <a:r>
              <a:rPr lang="nb-NO" sz="1200"/>
              <a:t>Vi har snakket om rettighetene du mister når du oppholder deg ulovlig i Norge.</a:t>
            </a:r>
          </a:p>
          <a:p>
            <a:r>
              <a:rPr lang="nb-NO" sz="1200"/>
              <a:t>Du er ulovlig i Norge når du har fått avslag på søknaden din om beskyttelse, og ikke har reist ut av landet innen datoen som står i brevet (vedtaket) du har fått fra UDI eller UNE.</a:t>
            </a:r>
          </a:p>
          <a:p>
            <a:endParaRPr lang="nb-NO" sz="1200"/>
          </a:p>
          <a:p>
            <a:r>
              <a:rPr lang="nb-NO" sz="1200" b="1"/>
              <a:t>Når du er ulovlig i Norge </a:t>
            </a:r>
          </a:p>
          <a:p>
            <a:r>
              <a:rPr lang="nb-NO" sz="1200"/>
              <a:t>Dette er konsekvenser av å være ulovlig i Norge:</a:t>
            </a:r>
          </a:p>
          <a:p>
            <a:pPr marL="171450" indent="-171450">
              <a:buFont typeface="Arial" panose="020B0604020202020204" pitchFamily="34" charset="0"/>
              <a:buChar char="•"/>
            </a:pPr>
            <a:r>
              <a:rPr lang="nb-NO" sz="1200"/>
              <a:t>Du får mindre penger på mottaket.</a:t>
            </a:r>
          </a:p>
          <a:p>
            <a:pPr marL="171450" indent="-171450">
              <a:buFont typeface="Arial" panose="020B0604020202020204" pitchFamily="34" charset="0"/>
              <a:buChar char="•"/>
            </a:pPr>
            <a:r>
              <a:rPr lang="nb-NO" sz="1200"/>
              <a:t>Du har bare rett til øyeblikkelig hjelp og helsehjelp som er helt nødvendig, og ikke kan vente. </a:t>
            </a:r>
          </a:p>
          <a:p>
            <a:pPr marL="715838" lvl="1" indent="-171450">
              <a:buFont typeface="Courier New" panose="02070309020205020404" pitchFamily="49" charset="0"/>
              <a:buChar char="o"/>
            </a:pPr>
            <a:r>
              <a:rPr lang="nb-NO" sz="1200"/>
              <a:t>Du må betale for helsehjelpen selv.</a:t>
            </a:r>
          </a:p>
          <a:p>
            <a:pPr marL="715838" lvl="1" indent="-171450">
              <a:buFont typeface="Courier New" panose="02070309020205020404" pitchFamily="49" charset="0"/>
              <a:buChar char="o"/>
            </a:pPr>
            <a:r>
              <a:rPr lang="nb-NO" sz="1200"/>
              <a:t>Du har ikke rett til fastlege.</a:t>
            </a:r>
          </a:p>
          <a:p>
            <a:pPr marL="715838" lvl="1" indent="-171450">
              <a:buFont typeface="Courier New" panose="02070309020205020404" pitchFamily="49" charset="0"/>
              <a:buChar char="o"/>
            </a:pPr>
            <a:r>
              <a:rPr lang="nb-NO" sz="1200"/>
              <a:t>Barn uten lovlig opphold har rett til helsehjelp, men ikke fastlege. </a:t>
            </a:r>
          </a:p>
          <a:p>
            <a:pPr marL="171450" lvl="0" indent="-171450">
              <a:buFont typeface="Arial" panose="020B0604020202020204" pitchFamily="34" charset="0"/>
              <a:buChar char="•"/>
            </a:pPr>
            <a:r>
              <a:rPr lang="nb-NO" sz="1200"/>
              <a:t>Du har ikke lov til å jobbe.</a:t>
            </a:r>
          </a:p>
          <a:p>
            <a:pPr marL="171450" lvl="0" indent="-171450">
              <a:buFont typeface="Arial" panose="020B0604020202020204" pitchFamily="34" charset="0"/>
              <a:buChar char="•"/>
            </a:pPr>
            <a:r>
              <a:rPr lang="nb-NO" sz="1200"/>
              <a:t>Hvis du er over 16 år mister du retten til å gå på skole.</a:t>
            </a:r>
          </a:p>
          <a:p>
            <a:pPr marL="171450" lvl="0" indent="-171450">
              <a:buFont typeface="Arial" panose="020B0604020202020204" pitchFamily="34" charset="0"/>
              <a:buChar char="•"/>
            </a:pPr>
            <a:r>
              <a:rPr lang="nb-NO" sz="1200"/>
              <a:t>Du kan ikke søke familieinnvandring.</a:t>
            </a:r>
          </a:p>
          <a:p>
            <a:pPr marL="0" lvl="0" indent="0">
              <a:buFont typeface="Arial" panose="020B0604020202020204" pitchFamily="34" charset="0"/>
              <a:buNone/>
            </a:pPr>
            <a:endParaRPr lang="nb-NO" sz="1200"/>
          </a:p>
          <a:p>
            <a:pPr marL="0" lvl="0" indent="0">
              <a:buFont typeface="Arial" panose="020B0604020202020204" pitchFamily="34" charset="0"/>
              <a:buNone/>
            </a:pPr>
            <a:r>
              <a:rPr lang="nb-NO" sz="1200"/>
              <a:t>Du kan bo på mottaket til du reiser eller blir tvangsreturnert fra Norge.</a:t>
            </a:r>
          </a:p>
          <a:p>
            <a:pPr marL="0" indent="0">
              <a:buFont typeface="Arial" panose="020B0604020202020204" pitchFamily="34" charset="0"/>
              <a:buNone/>
            </a:pPr>
            <a:endParaRPr lang="nb-NO" b="1"/>
          </a:p>
        </p:txBody>
      </p:sp>
    </p:spTree>
    <p:extLst>
      <p:ext uri="{BB962C8B-B14F-4D97-AF65-F5344CB8AC3E}">
        <p14:creationId xmlns:p14="http://schemas.microsoft.com/office/powerpoint/2010/main" val="2992822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400" b="1"/>
              <a:t>Oppgave om retur</a:t>
            </a:r>
          </a:p>
          <a:p>
            <a:endParaRPr lang="nb-NO" sz="1200" b="1"/>
          </a:p>
          <a:p>
            <a:r>
              <a:rPr lang="nb-NO" sz="1200" b="1"/>
              <a:t>Spørsmål</a:t>
            </a:r>
          </a:p>
          <a:p>
            <a:pPr marL="171450" indent="-171450">
              <a:buFont typeface="Arial" panose="020B0604020202020204" pitchFamily="34" charset="0"/>
              <a:buChar char="•"/>
            </a:pPr>
            <a:r>
              <a:rPr lang="nb-NO" sz="1200"/>
              <a:t>Hvorfor er det viktig å søke assistert retur før fristen du har fått for å reise ut av Norge (utreisefristen)?</a:t>
            </a:r>
          </a:p>
          <a:p>
            <a:pPr marL="171450" indent="-171450">
              <a:buFont typeface="Arial" panose="020B0604020202020204" pitchFamily="34" charset="0"/>
              <a:buChar char="•"/>
            </a:pPr>
            <a:r>
              <a:rPr lang="nb-NO" sz="1200"/>
              <a:t>Hva er forskjellen mellom assistert retur og tvangsretur?</a:t>
            </a:r>
          </a:p>
          <a:p>
            <a:pPr marL="715838" lvl="1" indent="-171450">
              <a:buFont typeface="Arial" panose="020B0604020202020204" pitchFamily="34" charset="0"/>
              <a:buChar char="•"/>
            </a:pPr>
            <a:r>
              <a:rPr lang="nb-NO" sz="1200"/>
              <a:t>Hvordan vil de ulike valgene påvirke deg? </a:t>
            </a:r>
          </a:p>
          <a:p>
            <a:pPr marL="171450" indent="-171450">
              <a:buFont typeface="Arial" panose="020B0604020202020204" pitchFamily="34" charset="0"/>
              <a:buChar char="•"/>
            </a:pPr>
            <a:r>
              <a:rPr lang="nb-NO" sz="1200"/>
              <a:t>Hva er konsekvensene av å bli i Norge uten lovlig opphold? </a:t>
            </a:r>
          </a:p>
          <a:p>
            <a:pPr marL="171450" indent="-171450">
              <a:buFont typeface="Arial" panose="020B0604020202020204" pitchFamily="34" charset="0"/>
              <a:buChar char="•"/>
            </a:pPr>
            <a:r>
              <a:rPr lang="nb-NO" sz="1200"/>
              <a:t>Hvor finner du informasjon om retur?</a:t>
            </a:r>
          </a:p>
          <a:p>
            <a:pPr marL="171450" indent="-171450">
              <a:buFont typeface="Arial" panose="020B0604020202020204" pitchFamily="34" charset="0"/>
              <a:buChar char="•"/>
            </a:pPr>
            <a:r>
              <a:rPr lang="nb-NO" sz="1200"/>
              <a:t>Hvem kan du kontakte hvis du har spørsmål om retur?</a:t>
            </a:r>
          </a:p>
          <a:p>
            <a:endParaRPr lang="nb-NO" sz="1200"/>
          </a:p>
          <a:p>
            <a:r>
              <a:rPr lang="nb-NO" sz="1200" b="1"/>
              <a:t>Forslag til metode</a:t>
            </a:r>
          </a:p>
          <a:p>
            <a:r>
              <a:rPr lang="nb-NO" sz="1200"/>
              <a:t>Del beboerne inn i små grupper, for eksempel fire personer. Hvis gruppen er trygg på hverandre kan dere snakke om oppgaven i fellesskap. Oppsummering i fellesskap. </a:t>
            </a:r>
          </a:p>
          <a:p>
            <a:endParaRPr lang="nb-NO"/>
          </a:p>
        </p:txBody>
      </p:sp>
    </p:spTree>
    <p:extLst>
      <p:ext uri="{BB962C8B-B14F-4D97-AF65-F5344CB8AC3E}">
        <p14:creationId xmlns:p14="http://schemas.microsoft.com/office/powerpoint/2010/main" val="337549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81866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400" b="1" dirty="0"/>
              <a:t>Inndeling til temaet avslag</a:t>
            </a:r>
          </a:p>
          <a:p>
            <a:endParaRPr lang="nb-NO" sz="1400" b="1" dirty="0"/>
          </a:p>
          <a:p>
            <a:r>
              <a:rPr lang="nb-NO" sz="1200" b="1" dirty="0"/>
              <a:t>Støttetekst</a:t>
            </a:r>
          </a:p>
          <a:p>
            <a:r>
              <a:rPr lang="nb-NO" sz="1200" dirty="0"/>
              <a:t>Nå skal vi snakke om hva som skjer når du har fått avslag på søknaden din om beskyttelse (asyl). </a:t>
            </a:r>
          </a:p>
          <a:p>
            <a:endParaRPr lang="nb-NO" sz="1200" dirty="0"/>
          </a:p>
          <a:p>
            <a:r>
              <a:rPr lang="nb-NO" sz="1200" b="1" dirty="0"/>
              <a:t>Forslag til metode</a:t>
            </a:r>
          </a:p>
          <a:p>
            <a:r>
              <a:rPr lang="nb-NO" sz="1200" dirty="0"/>
              <a:t>For mer informasjon om hvordan snakke med noen om assistert retur, bruk lenken. Nederst på siden er det flere filmer om retur. De finnes på flere språk. https://www.udi.no/retur/hvordan-snakke-med-noen-om-assistert-retur/</a:t>
            </a:r>
          </a:p>
          <a:p>
            <a:r>
              <a:rPr lang="nb-NO" sz="1200" b="0" dirty="0"/>
              <a:t>For mer informasjon om saksgangen i asylsaker, se retningslinje UDI 2010-158, Saksgang i asylsaker: https://www.udiregelverk.no/</a:t>
            </a:r>
            <a:endParaRPr lang="nb-NO" sz="1200" dirty="0"/>
          </a:p>
        </p:txBody>
      </p:sp>
    </p:spTree>
    <p:extLst>
      <p:ext uri="{BB962C8B-B14F-4D97-AF65-F5344CB8AC3E}">
        <p14:creationId xmlns:p14="http://schemas.microsoft.com/office/powerpoint/2010/main" val="125363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t>Avslag</a:t>
            </a:r>
          </a:p>
          <a:p>
            <a:endParaRPr lang="nb-NO" sz="1400" b="1" dirty="0"/>
          </a:p>
          <a:p>
            <a:r>
              <a:rPr lang="nb-NO" sz="1200" b="1" dirty="0"/>
              <a:t>Støttetekst om avslag</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t>UDI er ferdige med å behandle søknaden din om beskyttelse, og har bestemt at du ikke får bli i Norge. Du har ikke rett til beskyttelse eller opphold av andre grunner. Du må reise hjem.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t>Du har fått et brev (vedtak) fra UDI som forklarer hvorfor du ikke får bli Norge og når du må reise.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t>Avslag på søknaden din betyr at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får en frist til å reise ut av Norge (ofte 3 uker)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har plikt til å forlate Norge innen denne fristen</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får advokathjelp til å forstå avslaget og til å klage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kan fortsatt bo på mottaket til du må reise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noen på mottaket har en samtale med deg om at du må reise fra Norge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kan sende klage på avslaget til Utlendingsnemnda (UNE)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du må reise fra Norge hvis UNE også bestemmer at du må det (avslår klagen din)</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r>
              <a:rPr lang="nb-NO" sz="1200" b="1" dirty="0"/>
              <a:t>Forslag til metode</a:t>
            </a:r>
          </a:p>
          <a:p>
            <a:r>
              <a:rPr lang="nb-NO" sz="1200" dirty="0"/>
              <a:t>Vurder om du skal vise en eller flere av filmene i lenkene under. De er fra asylbarn.no og har et klart barnefokus.</a:t>
            </a:r>
          </a:p>
          <a:p>
            <a:r>
              <a:rPr lang="nb-NO" sz="1200" dirty="0"/>
              <a:t>UDI har bestemt at familien min og jeg ikke får bli i Norge: https://youtu.be/DINOImdyTCc </a:t>
            </a:r>
          </a:p>
          <a:p>
            <a:r>
              <a:rPr lang="nb-NO" sz="1200" dirty="0"/>
              <a:t>Velkommen til Utlendingsnemnda (UNE): https://www.youtube.com/watch?v=5T9AGK7rjZo</a:t>
            </a:r>
          </a:p>
          <a:p>
            <a:r>
              <a:rPr lang="nb-NO" sz="1200" dirty="0"/>
              <a:t>UNE har bestemt at jeg og min familie ikke får bli i Norge: https://youtu.be/BYOdflMOOqI </a:t>
            </a:r>
          </a:p>
          <a:p>
            <a:r>
              <a:rPr lang="nb-NO" sz="1200" dirty="0"/>
              <a:t>Jeg og min familie får hjelp til å reise tilbake til hjemlandet: https://youtu.be/dCB4tVcEDbg </a:t>
            </a:r>
          </a:p>
          <a:p>
            <a:endParaRPr lang="nb-NO" sz="1200" dirty="0"/>
          </a:p>
          <a:p>
            <a:endParaRPr lang="nb-NO" dirty="0"/>
          </a:p>
        </p:txBody>
      </p:sp>
    </p:spTree>
    <p:extLst>
      <p:ext uri="{BB962C8B-B14F-4D97-AF65-F5344CB8AC3E}">
        <p14:creationId xmlns:p14="http://schemas.microsoft.com/office/powerpoint/2010/main" val="81291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sz="1400" b="1" dirty="0">
                <a:latin typeface="+mn-lt"/>
              </a:rPr>
              <a:t>Advokathjelp</a:t>
            </a:r>
          </a:p>
          <a:p>
            <a:endParaRPr lang="nb-NO" sz="1400" b="1" dirty="0">
              <a:latin typeface="+mn-lt"/>
            </a:endParaRPr>
          </a:p>
          <a:p>
            <a:r>
              <a:rPr lang="nb-NO" sz="1200" b="1" dirty="0">
                <a:latin typeface="+mn-lt"/>
              </a:rPr>
              <a:t>Støttetekst</a:t>
            </a:r>
          </a:p>
          <a:p>
            <a:r>
              <a:rPr lang="nb-NO" sz="1200" dirty="0">
                <a:latin typeface="+mn-lt"/>
              </a:rPr>
              <a:t>Når du har fått brevet fra UDI får du tilbud om gratis hjelp fra en advokat. Advokaten skal informere deg om hva som står i brevet fra UDI (vedtaket) og hjelpe deg med å vurdere om du skal klage:</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mn-lt"/>
              </a:rPr>
              <a:t>Advokaten skal få frem dine interesser på best mulig måte. </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mn-lt"/>
              </a:rPr>
              <a:t>Advokaten skal bruke tolk hvis du trenger det. </a:t>
            </a:r>
          </a:p>
          <a:p>
            <a:pPr marL="285750" indent="-285750">
              <a:buFont typeface="Arial" panose="020B0604020202020204" pitchFamily="34" charset="0"/>
              <a:buChar char="•"/>
            </a:pPr>
            <a:r>
              <a:rPr lang="nb-NO" sz="1200" dirty="0">
                <a:latin typeface="+mn-lt"/>
              </a:rPr>
              <a:t>Advokaten er ikke en del av norske myndigheter, har taushetsplikt og kan ikke fortelle det du sier til andre, heller ikke til UDI eller UNE hvis du ikke ønsker det. </a:t>
            </a:r>
          </a:p>
          <a:p>
            <a:pPr marL="0" indent="0">
              <a:buFont typeface="Arial" panose="020B0604020202020204" pitchFamily="34" charset="0"/>
              <a:buNone/>
            </a:pPr>
            <a:endParaRPr lang="nb-NO" sz="1200" dirty="0">
              <a:latin typeface="+mn-lt"/>
            </a:endParaRPr>
          </a:p>
          <a:p>
            <a:r>
              <a:rPr lang="nb-NO" sz="1200" b="1" dirty="0"/>
              <a:t>Hva betyr gratis hjelp fra advokat?</a:t>
            </a:r>
          </a:p>
          <a:p>
            <a:r>
              <a:rPr lang="nb-NO" sz="1200" dirty="0"/>
              <a:t>Hvis du ikke får bli i Norge, får du gratis hjelp fra advokat. Du får vanligvis 5 timer. Disse timene bruker advokaten til å sette seg inn i brevet fra UDI (vedtaket), innhente nødvendig informasjon og gjøre juridiske vurderinger. Hvis du trenger mer hjelp enn fem timer, må du betale timene selv. </a:t>
            </a:r>
          </a:p>
          <a:p>
            <a:pPr marL="0" indent="0">
              <a:buFont typeface="Arial" panose="020B0604020202020204" pitchFamily="34" charset="0"/>
              <a:buNone/>
            </a:pPr>
            <a:r>
              <a:rPr lang="nb-NO" sz="1200" dirty="0"/>
              <a:t>Advokaten har en samtale med deg på telefon, digitalt eller fysisk for å snakke om</a:t>
            </a:r>
          </a:p>
          <a:p>
            <a:pPr marL="212400" indent="-212400">
              <a:buFont typeface="Arial" panose="020B0604020202020204" pitchFamily="34" charset="0"/>
              <a:buChar char="•"/>
            </a:pPr>
            <a:r>
              <a:rPr lang="nb-NO" sz="1200" dirty="0"/>
              <a:t>hva som står i brevet fra UDI</a:t>
            </a:r>
          </a:p>
          <a:p>
            <a:pPr marL="212400" indent="-212400">
              <a:buFont typeface="Arial" panose="020B0604020202020204" pitchFamily="34" charset="0"/>
              <a:buChar char="•"/>
            </a:pPr>
            <a:r>
              <a:rPr lang="nb-NO" sz="1200" dirty="0"/>
              <a:t>om du bør be om at saken din blir behandlet på nytt (klage). Hvis du klager, må du forklare hvorfor du mener UDIs vurdering er feil. Advokaten hjelper deg med dette. </a:t>
            </a:r>
          </a:p>
          <a:p>
            <a:pPr marL="212400" indent="-212400">
              <a:buFont typeface="Arial" panose="020B0604020202020204" pitchFamily="34" charset="0"/>
              <a:buChar char="•"/>
            </a:pPr>
            <a:r>
              <a:rPr lang="nb-NO" sz="1200" dirty="0"/>
              <a:t>fristen for når du må klage (klagefrist)</a:t>
            </a:r>
          </a:p>
          <a:p>
            <a:pPr marL="212400" indent="-212400">
              <a:buFont typeface="Arial" panose="020B0604020202020204" pitchFamily="34" charset="0"/>
              <a:buChar char="•"/>
            </a:pPr>
            <a:r>
              <a:rPr lang="nb-NO" sz="1200" dirty="0"/>
              <a:t>fristen for når du må søke om å få bli i Norge mens klagen din blir behandlet (utsatt iverksettelse)</a:t>
            </a:r>
          </a:p>
          <a:p>
            <a:pPr marL="212400" indent="-212400">
              <a:buFont typeface="Arial" panose="020B0604020202020204" pitchFamily="34" charset="0"/>
              <a:buChar char="•"/>
            </a:pPr>
            <a:r>
              <a:rPr lang="nb-NO" sz="1200" dirty="0"/>
              <a:t>fristen for når du må reise fra Norge (utreisefristen)</a:t>
            </a:r>
          </a:p>
          <a:p>
            <a:pPr marL="212400" indent="-212400">
              <a:buFont typeface="Arial" panose="020B0604020202020204" pitchFamily="34" charset="0"/>
              <a:buChar char="•"/>
            </a:pPr>
            <a:r>
              <a:rPr lang="nb-NO" sz="1200" dirty="0"/>
              <a:t>hvordan du kan reise hjem med hjelp fra norske myndigheter</a:t>
            </a:r>
          </a:p>
          <a:p>
            <a:pPr marL="212400" indent="-212400">
              <a:buFont typeface="Arial" panose="020B0604020202020204" pitchFamily="34" charset="0"/>
              <a:buChar char="•"/>
            </a:pPr>
            <a:r>
              <a:rPr lang="nb-NO" sz="1200" dirty="0"/>
              <a:t>konsekvenser av å ikke reise fra Norge innen utreisefristen </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Advokaten skal sende brevet fra UDI til deg i posten.</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dirty="0"/>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Hvis du har ny informasjon, hjelper advokaten deg med å sende den til UDI. Hvis det er noe du har glemt å fortelle er det viktig at du forteller det nå.</a:t>
            </a:r>
          </a:p>
          <a:p>
            <a:pPr marL="0" indent="0">
              <a:buFont typeface="Arial" panose="020B0604020202020204" pitchFamily="34" charset="0"/>
              <a:buNone/>
            </a:pPr>
            <a:endParaRPr lang="nb-NO" sz="1200" dirty="0"/>
          </a:p>
          <a:p>
            <a:r>
              <a:rPr lang="nb-NO" sz="1200" b="1" dirty="0"/>
              <a:t>UDI finner advokat til deg</a:t>
            </a:r>
          </a:p>
          <a:p>
            <a:r>
              <a:rPr lang="nb-NO" sz="1200" dirty="0"/>
              <a:t>UDI finner en advokat til deg som har erfaring med å jobbe med søknader om beskyttelse.</a:t>
            </a:r>
          </a:p>
          <a:p>
            <a:endParaRPr lang="nb-NO" sz="1200" dirty="0"/>
          </a:p>
          <a:p>
            <a:r>
              <a:rPr lang="nb-NO" sz="1200" b="1" dirty="0"/>
              <a:t>Velge advokat selv</a:t>
            </a:r>
          </a:p>
          <a:p>
            <a:r>
              <a:rPr lang="nb-NO" sz="1200" dirty="0"/>
              <a:t>Hvis du velger din egen advokat, må advokaten ta kontakt med UDI så fort som mulig. Du må kanskje betale for advokaten selv. </a:t>
            </a:r>
          </a:p>
          <a:p>
            <a:endParaRPr lang="nb-NO" sz="1200" dirty="0"/>
          </a:p>
          <a:p>
            <a:r>
              <a:rPr lang="nb-NO" sz="1200" b="1" dirty="0"/>
              <a:t>Bytte av advokat</a:t>
            </a:r>
          </a:p>
          <a:p>
            <a:r>
              <a:rPr lang="nb-NO" sz="1200" dirty="0"/>
              <a:t>Du kan bytte advokat. Hvis du gjør det, må advokaten gi beskjed om byttet til UDI. Du får ikke nye timer med gratis advokathjelp hvis du bytter advokat. </a:t>
            </a:r>
          </a:p>
          <a:p>
            <a:endParaRPr lang="nb-NO" sz="1200" dirty="0"/>
          </a:p>
          <a:p>
            <a:r>
              <a:rPr lang="nb-NO" sz="1200" b="1" dirty="0"/>
              <a:t>Velge å ikke ha advokat</a:t>
            </a:r>
          </a:p>
          <a:p>
            <a:r>
              <a:rPr lang="nb-NO" sz="1200" dirty="0"/>
              <a:t>Hvis du velger å ikke ha advokat, er det UDI som skal informere deg om hva som står i brevet (vedtaket). </a:t>
            </a:r>
          </a:p>
          <a:p>
            <a:endParaRPr lang="nb-NO" sz="1200" dirty="0"/>
          </a:p>
          <a:p>
            <a:r>
              <a:rPr lang="nb-NO" sz="1200" b="1" dirty="0"/>
              <a:t>Til deg som holder presentasjonen</a:t>
            </a:r>
          </a:p>
          <a:p>
            <a:r>
              <a:rPr lang="nb-NO" sz="1200" dirty="0"/>
              <a:t>Hvis du får spørsmål om advokatordningen, se https://www.udiregelverk.no/rettskilder/udi-retningslinjer/udi-2018-002/ og https://www.udiregelverk.no/rettskilder/udi-retningslinjer/udi-2010-158/ </a:t>
            </a:r>
          </a:p>
          <a:p>
            <a:r>
              <a:rPr lang="nb-NO" sz="1200" dirty="0"/>
              <a:t>Du finner retningslinjene på https://www.udiregelverk.no/</a:t>
            </a:r>
          </a:p>
          <a:p>
            <a:endParaRPr lang="nb-NO" sz="1200" dirty="0"/>
          </a:p>
          <a:p>
            <a:r>
              <a:rPr lang="nb-NO" sz="1200" b="1" dirty="0"/>
              <a:t>Forslag til metode</a:t>
            </a:r>
          </a:p>
          <a:p>
            <a:r>
              <a:rPr lang="nb-NO" sz="1200" dirty="0"/>
              <a:t>Del gruppen inn i mindre grupper. Be dem snakke sammen om hva som er advokatens rolle og oppgaver. Oppsummer i plenum og tilføy informasjon hvis det er behov for det. </a:t>
            </a:r>
          </a:p>
          <a:p>
            <a:endParaRPr lang="nb-NO" dirty="0"/>
          </a:p>
        </p:txBody>
      </p:sp>
    </p:spTree>
    <p:extLst>
      <p:ext uri="{BB962C8B-B14F-4D97-AF65-F5344CB8AC3E}">
        <p14:creationId xmlns:p14="http://schemas.microsoft.com/office/powerpoint/2010/main" val="259909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b="1"/>
              <a:t>Frist for utreise</a:t>
            </a:r>
          </a:p>
          <a:p>
            <a:endParaRPr lang="nb-NO" b="1"/>
          </a:p>
          <a:p>
            <a:r>
              <a:rPr lang="nb-NO" sz="1200" b="1"/>
              <a:t>Støttetekst</a:t>
            </a:r>
          </a:p>
          <a:p>
            <a:r>
              <a:rPr lang="nb-NO" sz="1200"/>
              <a:t>Når du får avslag fra UDI, får du en frist for å reise ut av Norge (utreisefrist). Den er vanligvis tre uker. Du har plikt til å reise innen denne fristen.</a:t>
            </a:r>
          </a:p>
          <a:p>
            <a:r>
              <a:rPr lang="nb-NO" sz="1200"/>
              <a:t> </a:t>
            </a:r>
          </a:p>
          <a:p>
            <a:r>
              <a:rPr lang="nb-NO" sz="1200"/>
              <a:t>Du kan søke om å få bli i Norge mens klagen blir behandlet (utsatt iverksettelse). Advokaten hjelper deg med dette.</a:t>
            </a:r>
          </a:p>
          <a:p>
            <a:endParaRPr lang="nb-NO" sz="1200"/>
          </a:p>
          <a:p>
            <a:pPr marL="171450" indent="-171450">
              <a:buFont typeface="Arial" panose="020B0604020202020204" pitchFamily="34" charset="0"/>
              <a:buChar char="•"/>
            </a:pPr>
            <a:r>
              <a:rPr lang="nb-NO" sz="1200"/>
              <a:t>Hvis UDI svarer ja, kan ikke politiet sende deg ut av Norge før du har fått svar. </a:t>
            </a:r>
          </a:p>
          <a:p>
            <a:pPr marL="171450" indent="-171450">
              <a:buFont typeface="Arial" panose="020B0604020202020204" pitchFamily="34" charset="0"/>
              <a:buChar char="•"/>
            </a:pPr>
            <a:r>
              <a:rPr lang="nb-NO" sz="1200"/>
              <a:t>Hvis UDI svarer nei, må du reise ut av Norge innen fristen (utreisefrist). </a:t>
            </a:r>
          </a:p>
          <a:p>
            <a:pPr marL="171450" indent="-171450">
              <a:buFont typeface="Arial" panose="020B0604020202020204" pitchFamily="34" charset="0"/>
              <a:buChar char="•"/>
            </a:pPr>
            <a:r>
              <a:rPr lang="nb-NO" sz="1200"/>
              <a:t>Etter utreisefristen har du ikke lovlig opphold i Norge. </a:t>
            </a:r>
          </a:p>
          <a:p>
            <a:pPr marL="171450" indent="-171450">
              <a:buFont typeface="Arial" panose="020B0604020202020204" pitchFamily="34" charset="0"/>
              <a:buChar char="•"/>
            </a:pPr>
            <a:r>
              <a:rPr lang="nb-NO" sz="1200"/>
              <a:t>Når du ikke lenger har lovlig opphold i Norge, og du ikke har reist frivillig innen utreisefristen, kan du bli tvangsreturnert av politiet (PU). </a:t>
            </a:r>
          </a:p>
          <a:p>
            <a:endParaRPr lang="nb-NO" sz="1200"/>
          </a:p>
          <a:p>
            <a:r>
              <a:rPr lang="nb-NO" sz="1200" b="1"/>
              <a:t>Til deg som holder presentasjonen</a:t>
            </a:r>
          </a:p>
          <a:p>
            <a:r>
              <a:rPr lang="nb-NO" sz="1200"/>
              <a:t>Det er flere begrep som kan være vanskelig å forstå. Advokaten skal sikre at beboeren forstår innholdet i vedtaket. Det er likevel viktig å gå gjennom begrepene som handler om avslag.  </a:t>
            </a:r>
          </a:p>
          <a:p>
            <a:endParaRPr lang="nb-NO" sz="1200"/>
          </a:p>
          <a:p>
            <a:endParaRPr lang="nb-NO"/>
          </a:p>
        </p:txBody>
      </p:sp>
    </p:spTree>
    <p:extLst>
      <p:ext uri="{BB962C8B-B14F-4D97-AF65-F5344CB8AC3E}">
        <p14:creationId xmlns:p14="http://schemas.microsoft.com/office/powerpoint/2010/main" val="336649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a:t>Refleksjonsoppgave om avslag</a:t>
            </a:r>
          </a:p>
          <a:p>
            <a:endParaRPr lang="nb-NO" b="1"/>
          </a:p>
          <a:p>
            <a:r>
              <a:rPr lang="nb-NO" sz="1200"/>
              <a:t>Snakk sammen to og to eller i små grupper: </a:t>
            </a:r>
          </a:p>
          <a:p>
            <a:pPr marL="176400" indent="-176400">
              <a:buFont typeface="Arial" panose="020B0604020202020204" pitchFamily="34" charset="0"/>
              <a:buChar char="•"/>
            </a:pPr>
            <a:r>
              <a:rPr lang="nb-NO" sz="1200"/>
              <a:t>Hva betyr det at du har en utreisefrist? </a:t>
            </a:r>
          </a:p>
          <a:p>
            <a:pPr marL="176400" indent="-176400">
              <a:buFont typeface="Arial" panose="020B0604020202020204" pitchFamily="34" charset="0"/>
              <a:buChar char="•"/>
            </a:pPr>
            <a:r>
              <a:rPr lang="nb-NO" sz="1200"/>
              <a:t>Hva betyr det at du har en utreiseplikt?</a:t>
            </a:r>
          </a:p>
          <a:p>
            <a:pPr marL="176400" indent="-176400">
              <a:buFont typeface="Arial" panose="020B0604020202020204" pitchFamily="34" charset="0"/>
              <a:buChar char="•"/>
            </a:pPr>
            <a:r>
              <a:rPr lang="nb-NO" sz="1200"/>
              <a:t>Hva kan skje hvis du ikke reiser frivillig innen utreisefristen?</a:t>
            </a:r>
          </a:p>
          <a:p>
            <a:pPr marL="176400" indent="-176400">
              <a:buFont typeface="Arial" panose="020B0604020202020204" pitchFamily="34" charset="0"/>
              <a:buChar char="•"/>
            </a:pPr>
            <a:r>
              <a:rPr lang="nb-NO" sz="1200"/>
              <a:t>Hvis du har klaget på vedtaket fra UDI, hva må du gjøre for å kunne bli i Norge mens du venter på at klagen blir behandlet?</a:t>
            </a:r>
          </a:p>
          <a:p>
            <a:endParaRPr lang="nb-NO" sz="1200"/>
          </a:p>
          <a:p>
            <a:r>
              <a:rPr lang="nb-NO" sz="1200"/>
              <a:t>Snakk sammen i plenum, og oppsummer tema. </a:t>
            </a:r>
          </a:p>
          <a:p>
            <a:endParaRPr lang="nb-NO"/>
          </a:p>
        </p:txBody>
      </p:sp>
    </p:spTree>
    <p:extLst>
      <p:ext uri="{BB962C8B-B14F-4D97-AF65-F5344CB8AC3E}">
        <p14:creationId xmlns:p14="http://schemas.microsoft.com/office/powerpoint/2010/main" val="154748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Autofit/>
          </a:bodyPr>
          <a:lstStyle/>
          <a:p>
            <a:r>
              <a:rPr lang="nb-NO" b="1" dirty="0"/>
              <a:t>UNE behandler klagen</a:t>
            </a:r>
          </a:p>
          <a:p>
            <a:endParaRPr lang="nb-NO" b="1" dirty="0"/>
          </a:p>
          <a:p>
            <a:r>
              <a:rPr lang="nb-NO" sz="1200" b="1" dirty="0"/>
              <a:t>Støttetekst</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dirty="0"/>
              <a:t>Hvis du klager på avslaget fra UDI, skal UDI se på saken din på nytt. Hvis UDI ikke forandrer svaret du har fått, blir saken sendt til Utlendingsnemnda (UNE). Når saken din er sendt til UNE, er det UNE som skal behandle den. Du må kontakte UNE hvis du har nye dokumenter eller opplysninger.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dirty="0"/>
              <a:t>Du kan søke om å få bli i Norge mens klagen blir behandlet (utsatt iverksettelse). Advokaten hjelper deg med dette. Hvis du ikke får utsatt iverksettelse, må du reise ut av Norge før UNE har behandlet klagen din.</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dirty="0"/>
              <a:t>Når UNE har bestemt om du kan bli i Norge eller ikke, får du et nytt brev (vedtak). Det er advokaten som skal informere deg om hva som står i brevet (vedtaket). </a:t>
            </a:r>
          </a:p>
          <a:p>
            <a:endParaRPr lang="nb-NO" dirty="0"/>
          </a:p>
          <a:p>
            <a:r>
              <a:rPr lang="nb-NO" b="1" dirty="0"/>
              <a:t>Utreisefrist </a:t>
            </a:r>
          </a:p>
          <a:p>
            <a:r>
              <a:rPr lang="nb-NO" dirty="0"/>
              <a:t>Hvis UNE er enige i det UDI har bestemt, er saken din ferdig behandlet (både UDI og UNE har vurdert den). Da må du reise hjem. Du kan få hjelp fra norske myndigheter til å reise hjem.</a:t>
            </a:r>
          </a:p>
          <a:p>
            <a:r>
              <a:rPr lang="nb-NO" dirty="0"/>
              <a:t>Når du får avslag får du en frist (utreisefrist) for når du må reise fra Norge. Etter utreisefristen har du ikke lenger lovlig opphold i Norge. </a:t>
            </a:r>
          </a:p>
          <a:p>
            <a:r>
              <a:rPr lang="nb-NO" dirty="0"/>
              <a:t>Avslaget du har fått fra UNE er endelig, og saken din er avsluttet. Hvis du har spørsmål om vedtaket du har fått fra UNE, kan du kontakte advokaten din eller UNE. </a:t>
            </a:r>
          </a:p>
          <a:p>
            <a:endParaRPr lang="nb-NO" dirty="0"/>
          </a:p>
          <a:p>
            <a:r>
              <a:rPr lang="nb-NO" b="1" dirty="0"/>
              <a:t>Til deg som holder presentasjonen </a:t>
            </a:r>
          </a:p>
          <a:p>
            <a:r>
              <a:rPr lang="nb-NO" dirty="0"/>
              <a:t>Du finner mer informasjon på www.une.no.</a:t>
            </a:r>
          </a:p>
          <a:p>
            <a:endParaRPr lang="nb-NO" dirty="0"/>
          </a:p>
          <a:p>
            <a:r>
              <a:rPr lang="nb-NO" b="1" dirty="0"/>
              <a:t>Tilleggsinformasjon </a:t>
            </a:r>
          </a:p>
          <a:p>
            <a:endParaRPr lang="nb-NO" b="1" dirty="0"/>
          </a:p>
          <a:p>
            <a:r>
              <a:rPr lang="nb-NO" b="1" dirty="0"/>
              <a:t>Omgjøringsanmodning </a:t>
            </a:r>
          </a:p>
          <a:p>
            <a:pPr marL="0" marR="0" lvl="0" indent="0" algn="l" defTabSz="1088776" rtl="0" eaLnBrk="1" fontAlgn="auto" latinLnBrk="0" hangingPunct="1">
              <a:lnSpc>
                <a:spcPct val="100000"/>
              </a:lnSpc>
              <a:spcBef>
                <a:spcPts val="600"/>
              </a:spcBef>
              <a:spcAft>
                <a:spcPts val="600"/>
              </a:spcAft>
              <a:buClrTx/>
              <a:buSzTx/>
              <a:buFont typeface="Arial" panose="020B0604020202020204" pitchFamily="34" charset="0"/>
              <a:buNone/>
              <a:tabLst/>
              <a:defRPr/>
            </a:pPr>
            <a:r>
              <a:rPr lang="nb-NO" b="0" i="0" dirty="0">
                <a:solidFill>
                  <a:srgbClr val="242424"/>
                </a:solidFill>
                <a:effectLst/>
                <a:latin typeface="+mn-lt"/>
              </a:rPr>
              <a:t>Hvis det etter siste vedtak har kommet nye og vesentlige opplysninger i saken din kan du sende en omgjøringsanmodning til UNE. Da må du legge frem ny dokumentasjon. UNE vurderer da bare de nye opplysningene. </a:t>
            </a:r>
            <a:r>
              <a:rPr lang="nb-NO" dirty="0">
                <a:latin typeface="+mn-lt"/>
              </a:rPr>
              <a:t>Omgjøringsanmodningen må være skriftlig, du må oppgi navn, DUF-nummer og adressen i Norge. </a:t>
            </a:r>
            <a:r>
              <a:rPr lang="nb-NO" dirty="0">
                <a:highlight>
                  <a:srgbClr val="FFFF00"/>
                </a:highlight>
                <a:latin typeface="+mn-lt"/>
              </a:rPr>
              <a:t>Ventetiden for svar på omgjøringsanmodning kan være lang. </a:t>
            </a:r>
          </a:p>
          <a:p>
            <a:r>
              <a:rPr lang="nb-NO" dirty="0"/>
              <a:t>Hvis du sender omgjøringsanmodning får du ikke automatisk rett til å være i Norge mens UNE behandler den. Du kan søke om utsatt iverksettelse mens du venter på svar. </a:t>
            </a:r>
          </a:p>
          <a:p>
            <a:pPr marL="0" indent="0">
              <a:buFontTx/>
              <a:buNone/>
            </a:pPr>
            <a:r>
              <a:rPr lang="nb-NO" dirty="0"/>
              <a:t>Du kan saksøke UNE. Du bør ikke gjøre det uten at en advokat eller juridisk rådgiver anbefaler det. Å saksøke UNE betyr å gå til rettssak for å få </a:t>
            </a:r>
            <a:r>
              <a:rPr lang="nb-NO" dirty="0" err="1"/>
              <a:t>UNEs</a:t>
            </a:r>
            <a:r>
              <a:rPr lang="nb-NO" dirty="0"/>
              <a:t> vedtak dømt ugyldig i en domstol. Det betyr ikke at du får opphold, men at saken skal behandles på nytt. Hvis du taper en slik sak, kan du bli pålagt å betale både dine egne og </a:t>
            </a:r>
            <a:r>
              <a:rPr lang="nb-NO" dirty="0" err="1"/>
              <a:t>UNEs</a:t>
            </a:r>
            <a:r>
              <a:rPr lang="nb-NO" dirty="0"/>
              <a:t> kostnader.</a:t>
            </a:r>
            <a:br>
              <a:rPr lang="nb-NO" dirty="0"/>
            </a:br>
            <a:br>
              <a:rPr lang="nb-NO" dirty="0"/>
            </a:br>
            <a:r>
              <a:rPr lang="nb-NO" b="1" dirty="0"/>
              <a:t>Forslag til metode </a:t>
            </a:r>
          </a:p>
          <a:p>
            <a:r>
              <a:rPr lang="nb-NO" dirty="0"/>
              <a:t>Vis statistikk fra UNE: https://www.une.no/statistikk/asylsaker/</a:t>
            </a:r>
          </a:p>
          <a:p>
            <a:r>
              <a:rPr lang="nb-NO" dirty="0"/>
              <a:t>Presiser at vedtaket fra UNE er endelig og at de ikke kan klage igjen.</a:t>
            </a:r>
          </a:p>
          <a:p>
            <a:endParaRPr lang="nb-NO" dirty="0"/>
          </a:p>
          <a:p>
            <a:r>
              <a:rPr lang="nb-NO" dirty="0"/>
              <a:t>Velkommen til Utlendingsnemnda film https://youtu.be/5T9AGK7rjZo </a:t>
            </a:r>
          </a:p>
        </p:txBody>
      </p:sp>
    </p:spTree>
    <p:extLst>
      <p:ext uri="{BB962C8B-B14F-4D97-AF65-F5344CB8AC3E}">
        <p14:creationId xmlns:p14="http://schemas.microsoft.com/office/powerpoint/2010/main" val="358119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Snakke med UDI om avslag</a:t>
            </a:r>
          </a:p>
          <a:p>
            <a:endParaRPr lang="nb-NO" b="1" dirty="0"/>
          </a:p>
          <a:p>
            <a:r>
              <a:rPr lang="nb-NO" sz="1200" b="1" dirty="0"/>
              <a:t>Støttetekst </a:t>
            </a:r>
          </a:p>
          <a:p>
            <a:endParaRPr lang="nb-NO" sz="1200" dirty="0"/>
          </a:p>
          <a:p>
            <a:r>
              <a:rPr lang="nb-NO" sz="1200" b="1" dirty="0"/>
              <a:t>Vedtakssamtale</a:t>
            </a:r>
          </a:p>
          <a:p>
            <a:r>
              <a:rPr lang="nb-NO" sz="1200" dirty="0"/>
              <a:t>Når du ikke får bli i Norge vil UDI snakke med deg om hva det betyr for deg. </a:t>
            </a:r>
          </a:p>
        </p:txBody>
      </p:sp>
    </p:spTree>
    <p:extLst>
      <p:ext uri="{BB962C8B-B14F-4D97-AF65-F5344CB8AC3E}">
        <p14:creationId xmlns:p14="http://schemas.microsoft.com/office/powerpoint/2010/main" val="41220267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grå">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extLst>
              <p:ext uri="{D42A27DB-BD31-4B8C-83A1-F6EECF244321}">
                <p14:modId xmlns:p14="http://schemas.microsoft.com/office/powerpoint/2010/main" val="263127847"/>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6" imgW="270" imgH="270" progId="">
                  <p:embed/>
                </p:oleObj>
              </mc:Choice>
              <mc:Fallback>
                <p:oleObj name="think-cell Slide" r:id="rId6" imgW="270" imgH="270" progId="">
                  <p:embed/>
                  <p:pic>
                    <p:nvPicPr>
                      <p:cNvPr id="10" name="Objekt 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userDrawn="1">
            <p:custDataLst>
              <p:tags r:id="rId2"/>
            </p:custDataLst>
          </p:nvPr>
        </p:nvSpPr>
        <p:spPr>
          <a:xfrm>
            <a:off x="381648" y="1591568"/>
            <a:ext cx="11438630" cy="4140959"/>
          </a:xfrm>
          <a:prstGeom prst="rect">
            <a:avLst/>
          </a:prstGeom>
          <a:solidFill>
            <a:srgbClr val="67676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nb-NO"/>
          </a:p>
        </p:txBody>
      </p:sp>
      <p:sp>
        <p:nvSpPr>
          <p:cNvPr id="2" name="Tittel 1"/>
          <p:cNvSpPr>
            <a:spLocks noGrp="1"/>
          </p:cNvSpPr>
          <p:nvPr>
            <p:ph type="ctrTitle"/>
            <p:custDataLst>
              <p:tags r:id="rId3"/>
            </p:custDataLst>
          </p:nvPr>
        </p:nvSpPr>
        <p:spPr>
          <a:xfrm>
            <a:off x="648081" y="1752491"/>
            <a:ext cx="10365899" cy="646331"/>
          </a:xfrm>
        </p:spPr>
        <p:txBody>
          <a:bodyPr lIns="0" tIns="0" rIns="0" bIns="0" anchor="t" anchorCtr="0">
            <a:spAutoFit/>
          </a:bodyPr>
          <a:lstStyle>
            <a:lvl1pPr algn="l">
              <a:defRPr sz="4200">
                <a:solidFill>
                  <a:schemeClr val="bg1"/>
                </a:solidFill>
              </a:defRPr>
            </a:lvl1pPr>
          </a:lstStyle>
          <a:p>
            <a:r>
              <a:rPr lang="nb-NO"/>
              <a:t>Klikk for å redigere tittelstil</a:t>
            </a:r>
          </a:p>
        </p:txBody>
      </p:sp>
      <p:sp>
        <p:nvSpPr>
          <p:cNvPr id="3" name="Undertittel 2"/>
          <p:cNvSpPr>
            <a:spLocks noGrp="1"/>
          </p:cNvSpPr>
          <p:nvPr>
            <p:ph type="subTitle" idx="1"/>
            <p:custDataLst>
              <p:tags r:id="rId4"/>
            </p:custDataLst>
          </p:nvPr>
        </p:nvSpPr>
        <p:spPr>
          <a:xfrm>
            <a:off x="648081" y="3672459"/>
            <a:ext cx="10365899" cy="384721"/>
          </a:xfrm>
        </p:spPr>
        <p:txBody>
          <a:bodyPr wrap="square" lIns="0" tIns="0" rIns="0" bIns="0" anchor="t" anchorCtr="0">
            <a:spAutoFit/>
          </a:bodyPr>
          <a:lstStyle>
            <a:lvl1pPr marL="0" indent="0" algn="l">
              <a:buNone/>
              <a:defRPr sz="2500">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a:t>Klikk for å redigere undertittelstil i malen</a:t>
            </a:r>
          </a:p>
        </p:txBody>
      </p:sp>
      <p:pic>
        <p:nvPicPr>
          <p:cNvPr id="5" name="Bilde 4" descr="Utlendingsdirektoratet (UDI). The Norwegian Directorate of Immigration.">
            <a:extLst>
              <a:ext uri="{FF2B5EF4-FFF2-40B4-BE49-F238E27FC236}">
                <a16:creationId xmlns:a16="http://schemas.microsoft.com/office/drawing/2014/main" id="{321B048E-393C-3499-9322-268BA8FFC24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35" y="3176"/>
            <a:ext cx="3456439" cy="1350267"/>
          </a:xfrm>
          <a:prstGeom prst="rect">
            <a:avLst/>
          </a:prstGeom>
        </p:spPr>
      </p:pic>
    </p:spTree>
    <p:extLst>
      <p:ext uri="{BB962C8B-B14F-4D97-AF65-F5344CB8AC3E}">
        <p14:creationId xmlns:p14="http://schemas.microsoft.com/office/powerpoint/2010/main" val="64921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delingsside rød - SLETT">
    <p:bg>
      <p:bgPr>
        <a:pattFill prst="pct20">
          <a:fgClr>
            <a:schemeClr val="bg1"/>
          </a:fgClr>
          <a:bgClr>
            <a:schemeClr val="bg1"/>
          </a:bgClr>
        </a:patt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651353" y="-669834"/>
            <a:ext cx="10897644" cy="615553"/>
          </a:xfrm>
        </p:spPr>
        <p:txBody>
          <a:bodyPr/>
          <a:lstStyle>
            <a:lvl1pPr>
              <a:defRPr sz="4000">
                <a:solidFill>
                  <a:schemeClr val="tx1"/>
                </a:solidFill>
              </a:defRPr>
            </a:lvl1pPr>
          </a:lstStyle>
          <a:p>
            <a:r>
              <a:rPr lang="nb-NO"/>
              <a:t>Skriv inn</a:t>
            </a:r>
          </a:p>
        </p:txBody>
      </p:sp>
      <p:sp>
        <p:nvSpPr>
          <p:cNvPr id="3" name="Rektangel: avrundede hjørner 2">
            <a:extLst>
              <a:ext uri="{FF2B5EF4-FFF2-40B4-BE49-F238E27FC236}">
                <a16:creationId xmlns:a16="http://schemas.microsoft.com/office/drawing/2014/main" id="{DFCCF023-B172-AFC0-683B-D12E632F71CA}"/>
              </a:ext>
            </a:extLst>
          </p:cNvPr>
          <p:cNvSpPr/>
          <p:nvPr userDrawn="1"/>
        </p:nvSpPr>
        <p:spPr>
          <a:xfrm>
            <a:off x="388756" y="358313"/>
            <a:ext cx="11417661" cy="5578070"/>
          </a:xfrm>
          <a:custGeom>
            <a:avLst/>
            <a:gdLst>
              <a:gd name="connsiteX0" fmla="*/ 0 w 11417661"/>
              <a:gd name="connsiteY0" fmla="*/ 928040 h 5568130"/>
              <a:gd name="connsiteX1" fmla="*/ 928040 w 11417661"/>
              <a:gd name="connsiteY1" fmla="*/ 0 h 5568130"/>
              <a:gd name="connsiteX2" fmla="*/ 10489621 w 11417661"/>
              <a:gd name="connsiteY2" fmla="*/ 0 h 5568130"/>
              <a:gd name="connsiteX3" fmla="*/ 11417661 w 11417661"/>
              <a:gd name="connsiteY3" fmla="*/ 928040 h 5568130"/>
              <a:gd name="connsiteX4" fmla="*/ 11417661 w 11417661"/>
              <a:gd name="connsiteY4" fmla="*/ 4640090 h 5568130"/>
              <a:gd name="connsiteX5" fmla="*/ 10489621 w 11417661"/>
              <a:gd name="connsiteY5" fmla="*/ 5568130 h 5568130"/>
              <a:gd name="connsiteX6" fmla="*/ 928040 w 11417661"/>
              <a:gd name="connsiteY6" fmla="*/ 5568130 h 5568130"/>
              <a:gd name="connsiteX7" fmla="*/ 0 w 11417661"/>
              <a:gd name="connsiteY7" fmla="*/ 4640090 h 5568130"/>
              <a:gd name="connsiteX8" fmla="*/ 0 w 11417661"/>
              <a:gd name="connsiteY8" fmla="*/ 928040 h 5568130"/>
              <a:gd name="connsiteX0" fmla="*/ 0 w 11417661"/>
              <a:gd name="connsiteY0" fmla="*/ 928040 h 5568130"/>
              <a:gd name="connsiteX1" fmla="*/ 928040 w 11417661"/>
              <a:gd name="connsiteY1" fmla="*/ 0 h 5568130"/>
              <a:gd name="connsiteX2" fmla="*/ 10489621 w 11417661"/>
              <a:gd name="connsiteY2" fmla="*/ 0 h 5568130"/>
              <a:gd name="connsiteX3" fmla="*/ 11417661 w 11417661"/>
              <a:gd name="connsiteY3" fmla="*/ 510597 h 5568130"/>
              <a:gd name="connsiteX4" fmla="*/ 11417661 w 11417661"/>
              <a:gd name="connsiteY4" fmla="*/ 4640090 h 5568130"/>
              <a:gd name="connsiteX5" fmla="*/ 10489621 w 11417661"/>
              <a:gd name="connsiteY5" fmla="*/ 5568130 h 5568130"/>
              <a:gd name="connsiteX6" fmla="*/ 928040 w 11417661"/>
              <a:gd name="connsiteY6" fmla="*/ 5568130 h 5568130"/>
              <a:gd name="connsiteX7" fmla="*/ 0 w 11417661"/>
              <a:gd name="connsiteY7" fmla="*/ 4640090 h 5568130"/>
              <a:gd name="connsiteX8" fmla="*/ 0 w 11417661"/>
              <a:gd name="connsiteY8" fmla="*/ 928040 h 5568130"/>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4650029 h 5578069"/>
              <a:gd name="connsiteX5" fmla="*/ 10489621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489621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937979 h 5578069"/>
              <a:gd name="connsiteX0" fmla="*/ 0 w 11417661"/>
              <a:gd name="connsiteY0" fmla="*/ 540414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540414 h 5578069"/>
              <a:gd name="connsiteX0" fmla="*/ 0 w 11417661"/>
              <a:gd name="connsiteY0" fmla="*/ 540414 h 5578069"/>
              <a:gd name="connsiteX1" fmla="*/ 550353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540414 h 5578069"/>
              <a:gd name="connsiteX0" fmla="*/ 0 w 11417661"/>
              <a:gd name="connsiteY0" fmla="*/ 540415 h 5578070"/>
              <a:gd name="connsiteX1" fmla="*/ 510596 w 11417661"/>
              <a:gd name="connsiteY1" fmla="*/ 0 h 5578070"/>
              <a:gd name="connsiteX2" fmla="*/ 10907065 w 11417661"/>
              <a:gd name="connsiteY2" fmla="*/ 1 h 5578070"/>
              <a:gd name="connsiteX3" fmla="*/ 11417661 w 11417661"/>
              <a:gd name="connsiteY3" fmla="*/ 520537 h 5578070"/>
              <a:gd name="connsiteX4" fmla="*/ 11417661 w 11417661"/>
              <a:gd name="connsiteY4" fmla="*/ 5037656 h 5578070"/>
              <a:gd name="connsiteX5" fmla="*/ 10897125 w 11417661"/>
              <a:gd name="connsiteY5" fmla="*/ 5578070 h 5578070"/>
              <a:gd name="connsiteX6" fmla="*/ 550353 w 11417661"/>
              <a:gd name="connsiteY6" fmla="*/ 5578070 h 5578070"/>
              <a:gd name="connsiteX7" fmla="*/ 0 w 11417661"/>
              <a:gd name="connsiteY7" fmla="*/ 5037656 h 5578070"/>
              <a:gd name="connsiteX8" fmla="*/ 0 w 11417661"/>
              <a:gd name="connsiteY8" fmla="*/ 540415 h 557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61" h="5578070">
                <a:moveTo>
                  <a:pt x="0" y="540415"/>
                </a:moveTo>
                <a:cubicBezTo>
                  <a:pt x="0" y="27873"/>
                  <a:pt x="-1946" y="0"/>
                  <a:pt x="510596" y="0"/>
                </a:cubicBezTo>
                <a:lnTo>
                  <a:pt x="10907065" y="1"/>
                </a:lnTo>
                <a:cubicBezTo>
                  <a:pt x="11419607" y="1"/>
                  <a:pt x="11417661" y="7995"/>
                  <a:pt x="11417661" y="520537"/>
                </a:cubicBezTo>
                <a:lnTo>
                  <a:pt x="11417661" y="5037656"/>
                </a:lnTo>
                <a:cubicBezTo>
                  <a:pt x="11417661" y="5550198"/>
                  <a:pt x="11409667" y="5578070"/>
                  <a:pt x="10897125" y="5578070"/>
                </a:cubicBezTo>
                <a:lnTo>
                  <a:pt x="550353" y="5578070"/>
                </a:lnTo>
                <a:cubicBezTo>
                  <a:pt x="37811" y="5578070"/>
                  <a:pt x="0" y="5550198"/>
                  <a:pt x="0" y="5037656"/>
                </a:cubicBezTo>
                <a:lnTo>
                  <a:pt x="0" y="540415"/>
                </a:lnTo>
                <a:close/>
              </a:path>
            </a:pathLst>
          </a:custGeom>
          <a:pattFill prst="pct50">
            <a:fgClr>
              <a:srgbClr val="C75D67"/>
            </a:fgClr>
            <a:bgClr>
              <a:schemeClr val="bg1"/>
            </a:bgClr>
          </a:pattFill>
          <a:ln cap="flat">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4326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side rø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651353" y="-669834"/>
            <a:ext cx="10897644" cy="615553"/>
          </a:xfrm>
        </p:spPr>
        <p:txBody>
          <a:bodyPr/>
          <a:lstStyle>
            <a:lvl1pPr>
              <a:defRPr sz="40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50">
            <a:fgClr>
              <a:srgbClr val="C75D67"/>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5396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delingsside grønn">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651353" y="-669834"/>
            <a:ext cx="10897644" cy="615553"/>
          </a:xfrm>
        </p:spPr>
        <p:txBody>
          <a:bodyPr/>
          <a:lstStyle>
            <a:lvl1pPr>
              <a:defRPr sz="4000">
                <a:solidFill>
                  <a:schemeClr val="tx1"/>
                </a:solidFill>
              </a:defRPr>
            </a:lvl1pPr>
          </a:lstStyle>
          <a:p>
            <a:r>
              <a:rPr lang="nb-NO"/>
              <a:t>Skriv inn</a:t>
            </a:r>
          </a:p>
        </p:txBody>
      </p:sp>
      <p:sp>
        <p:nvSpPr>
          <p:cNvPr id="3" name="Rektangel: avrundede hjørner 2">
            <a:extLst>
              <a:ext uri="{FF2B5EF4-FFF2-40B4-BE49-F238E27FC236}">
                <a16:creationId xmlns:a16="http://schemas.microsoft.com/office/drawing/2014/main" id="{DFCCF023-B172-AFC0-683B-D12E632F71CA}"/>
              </a:ext>
            </a:extLst>
          </p:cNvPr>
          <p:cNvSpPr/>
          <p:nvPr userDrawn="1"/>
        </p:nvSpPr>
        <p:spPr>
          <a:xfrm>
            <a:off x="388756" y="358313"/>
            <a:ext cx="11417661" cy="5578070"/>
          </a:xfrm>
          <a:custGeom>
            <a:avLst/>
            <a:gdLst>
              <a:gd name="connsiteX0" fmla="*/ 0 w 11417661"/>
              <a:gd name="connsiteY0" fmla="*/ 928040 h 5568130"/>
              <a:gd name="connsiteX1" fmla="*/ 928040 w 11417661"/>
              <a:gd name="connsiteY1" fmla="*/ 0 h 5568130"/>
              <a:gd name="connsiteX2" fmla="*/ 10489621 w 11417661"/>
              <a:gd name="connsiteY2" fmla="*/ 0 h 5568130"/>
              <a:gd name="connsiteX3" fmla="*/ 11417661 w 11417661"/>
              <a:gd name="connsiteY3" fmla="*/ 928040 h 5568130"/>
              <a:gd name="connsiteX4" fmla="*/ 11417661 w 11417661"/>
              <a:gd name="connsiteY4" fmla="*/ 4640090 h 5568130"/>
              <a:gd name="connsiteX5" fmla="*/ 10489621 w 11417661"/>
              <a:gd name="connsiteY5" fmla="*/ 5568130 h 5568130"/>
              <a:gd name="connsiteX6" fmla="*/ 928040 w 11417661"/>
              <a:gd name="connsiteY6" fmla="*/ 5568130 h 5568130"/>
              <a:gd name="connsiteX7" fmla="*/ 0 w 11417661"/>
              <a:gd name="connsiteY7" fmla="*/ 4640090 h 5568130"/>
              <a:gd name="connsiteX8" fmla="*/ 0 w 11417661"/>
              <a:gd name="connsiteY8" fmla="*/ 928040 h 5568130"/>
              <a:gd name="connsiteX0" fmla="*/ 0 w 11417661"/>
              <a:gd name="connsiteY0" fmla="*/ 928040 h 5568130"/>
              <a:gd name="connsiteX1" fmla="*/ 928040 w 11417661"/>
              <a:gd name="connsiteY1" fmla="*/ 0 h 5568130"/>
              <a:gd name="connsiteX2" fmla="*/ 10489621 w 11417661"/>
              <a:gd name="connsiteY2" fmla="*/ 0 h 5568130"/>
              <a:gd name="connsiteX3" fmla="*/ 11417661 w 11417661"/>
              <a:gd name="connsiteY3" fmla="*/ 510597 h 5568130"/>
              <a:gd name="connsiteX4" fmla="*/ 11417661 w 11417661"/>
              <a:gd name="connsiteY4" fmla="*/ 4640090 h 5568130"/>
              <a:gd name="connsiteX5" fmla="*/ 10489621 w 11417661"/>
              <a:gd name="connsiteY5" fmla="*/ 5568130 h 5568130"/>
              <a:gd name="connsiteX6" fmla="*/ 928040 w 11417661"/>
              <a:gd name="connsiteY6" fmla="*/ 5568130 h 5568130"/>
              <a:gd name="connsiteX7" fmla="*/ 0 w 11417661"/>
              <a:gd name="connsiteY7" fmla="*/ 4640090 h 5568130"/>
              <a:gd name="connsiteX8" fmla="*/ 0 w 11417661"/>
              <a:gd name="connsiteY8" fmla="*/ 928040 h 5568130"/>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4650029 h 5578069"/>
              <a:gd name="connsiteX5" fmla="*/ 10489621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489621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928040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4650029 h 5578069"/>
              <a:gd name="connsiteX8" fmla="*/ 0 w 11417661"/>
              <a:gd name="connsiteY8" fmla="*/ 937979 h 5578069"/>
              <a:gd name="connsiteX0" fmla="*/ 0 w 11417661"/>
              <a:gd name="connsiteY0" fmla="*/ 937979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937979 h 5578069"/>
              <a:gd name="connsiteX0" fmla="*/ 0 w 11417661"/>
              <a:gd name="connsiteY0" fmla="*/ 540414 h 5578069"/>
              <a:gd name="connsiteX1" fmla="*/ 928040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540414 h 5578069"/>
              <a:gd name="connsiteX0" fmla="*/ 0 w 11417661"/>
              <a:gd name="connsiteY0" fmla="*/ 540414 h 5578069"/>
              <a:gd name="connsiteX1" fmla="*/ 550353 w 11417661"/>
              <a:gd name="connsiteY1" fmla="*/ 9939 h 5578069"/>
              <a:gd name="connsiteX2" fmla="*/ 10907065 w 11417661"/>
              <a:gd name="connsiteY2" fmla="*/ 0 h 5578069"/>
              <a:gd name="connsiteX3" fmla="*/ 11417661 w 11417661"/>
              <a:gd name="connsiteY3" fmla="*/ 520536 h 5578069"/>
              <a:gd name="connsiteX4" fmla="*/ 11417661 w 11417661"/>
              <a:gd name="connsiteY4" fmla="*/ 5037655 h 5578069"/>
              <a:gd name="connsiteX5" fmla="*/ 10897125 w 11417661"/>
              <a:gd name="connsiteY5" fmla="*/ 5578069 h 5578069"/>
              <a:gd name="connsiteX6" fmla="*/ 550353 w 11417661"/>
              <a:gd name="connsiteY6" fmla="*/ 5578069 h 5578069"/>
              <a:gd name="connsiteX7" fmla="*/ 0 w 11417661"/>
              <a:gd name="connsiteY7" fmla="*/ 5037655 h 5578069"/>
              <a:gd name="connsiteX8" fmla="*/ 0 w 11417661"/>
              <a:gd name="connsiteY8" fmla="*/ 540414 h 5578069"/>
              <a:gd name="connsiteX0" fmla="*/ 0 w 11417661"/>
              <a:gd name="connsiteY0" fmla="*/ 540415 h 5578070"/>
              <a:gd name="connsiteX1" fmla="*/ 510596 w 11417661"/>
              <a:gd name="connsiteY1" fmla="*/ 0 h 5578070"/>
              <a:gd name="connsiteX2" fmla="*/ 10907065 w 11417661"/>
              <a:gd name="connsiteY2" fmla="*/ 1 h 5578070"/>
              <a:gd name="connsiteX3" fmla="*/ 11417661 w 11417661"/>
              <a:gd name="connsiteY3" fmla="*/ 520537 h 5578070"/>
              <a:gd name="connsiteX4" fmla="*/ 11417661 w 11417661"/>
              <a:gd name="connsiteY4" fmla="*/ 5037656 h 5578070"/>
              <a:gd name="connsiteX5" fmla="*/ 10897125 w 11417661"/>
              <a:gd name="connsiteY5" fmla="*/ 5578070 h 5578070"/>
              <a:gd name="connsiteX6" fmla="*/ 550353 w 11417661"/>
              <a:gd name="connsiteY6" fmla="*/ 5578070 h 5578070"/>
              <a:gd name="connsiteX7" fmla="*/ 0 w 11417661"/>
              <a:gd name="connsiteY7" fmla="*/ 5037656 h 5578070"/>
              <a:gd name="connsiteX8" fmla="*/ 0 w 11417661"/>
              <a:gd name="connsiteY8" fmla="*/ 540415 h 557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61" h="5578070">
                <a:moveTo>
                  <a:pt x="0" y="540415"/>
                </a:moveTo>
                <a:cubicBezTo>
                  <a:pt x="0" y="27873"/>
                  <a:pt x="-1946" y="0"/>
                  <a:pt x="510596" y="0"/>
                </a:cubicBezTo>
                <a:lnTo>
                  <a:pt x="10907065" y="1"/>
                </a:lnTo>
                <a:cubicBezTo>
                  <a:pt x="11419607" y="1"/>
                  <a:pt x="11417661" y="7995"/>
                  <a:pt x="11417661" y="520537"/>
                </a:cubicBezTo>
                <a:lnTo>
                  <a:pt x="11417661" y="5037656"/>
                </a:lnTo>
                <a:cubicBezTo>
                  <a:pt x="11417661" y="5550198"/>
                  <a:pt x="11409667" y="5578070"/>
                  <a:pt x="10897125" y="5578070"/>
                </a:cubicBezTo>
                <a:lnTo>
                  <a:pt x="550353" y="5578070"/>
                </a:lnTo>
                <a:cubicBezTo>
                  <a:pt x="37811" y="5578070"/>
                  <a:pt x="0" y="5550198"/>
                  <a:pt x="0" y="5037656"/>
                </a:cubicBezTo>
                <a:lnTo>
                  <a:pt x="0" y="540415"/>
                </a:lnTo>
                <a:close/>
              </a:path>
            </a:pathLst>
          </a:custGeom>
          <a:pattFill prst="pct50">
            <a:fgClr>
              <a:srgbClr val="266D72"/>
            </a:fgClr>
            <a:bgClr>
              <a:schemeClr val="bg1"/>
            </a:bgClr>
          </a:pattFill>
          <a:ln cap="flat">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0126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med tekst over">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3" name="Tittel 1">
            <a:extLst>
              <a:ext uri="{FF2B5EF4-FFF2-40B4-BE49-F238E27FC236}">
                <a16:creationId xmlns:a16="http://schemas.microsoft.com/office/drawing/2014/main" id="{CF2DEB93-CB1D-18C4-21E6-0FD0194E18CF}"/>
              </a:ext>
            </a:extLst>
          </p:cNvPr>
          <p:cNvSpPr>
            <a:spLocks noGrp="1"/>
          </p:cNvSpPr>
          <p:nvPr>
            <p:ph type="title" hasCustomPrompt="1"/>
          </p:nvPr>
        </p:nvSpPr>
        <p:spPr>
          <a:xfrm>
            <a:off x="651353" y="-669834"/>
            <a:ext cx="10897644" cy="615553"/>
          </a:xfrm>
        </p:spPr>
        <p:txBody>
          <a:bodyPr/>
          <a:lstStyle>
            <a:lvl1pPr>
              <a:defRPr sz="4000">
                <a:solidFill>
                  <a:schemeClr val="tx1"/>
                </a:solidFill>
              </a:defRPr>
            </a:lvl1pPr>
          </a:lstStyle>
          <a:p>
            <a:r>
              <a:rPr lang="nb-NO"/>
              <a:t>Skriv inn</a:t>
            </a:r>
          </a:p>
        </p:txBody>
      </p:sp>
    </p:spTree>
    <p:extLst>
      <p:ext uri="{BB962C8B-B14F-4D97-AF65-F5344CB8AC3E}">
        <p14:creationId xmlns:p14="http://schemas.microsoft.com/office/powerpoint/2010/main" val="6437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uttside">
    <p:spTree>
      <p:nvGrpSpPr>
        <p:cNvPr id="1" name=""/>
        <p:cNvGrpSpPr/>
        <p:nvPr/>
      </p:nvGrpSpPr>
      <p:grpSpPr>
        <a:xfrm>
          <a:off x="0" y="0"/>
          <a:ext cx="0" cy="0"/>
          <a:chOff x="0" y="0"/>
          <a:chExt cx="0" cy="0"/>
        </a:xfrm>
      </p:grpSpPr>
      <p:sp>
        <p:nvSpPr>
          <p:cNvPr id="3" name="TekstSylinder 2" descr="www.udi.no">
            <a:extLst>
              <a:ext uri="{C183D7F6-B498-43B3-948B-1728B52AA6E4}">
                <adec:decorative xmlns:adec="http://schemas.microsoft.com/office/drawing/2017/decorative" val="0"/>
              </a:ext>
            </a:extLst>
          </p:cNvPr>
          <p:cNvSpPr txBox="1"/>
          <p:nvPr userDrawn="1"/>
        </p:nvSpPr>
        <p:spPr>
          <a:xfrm>
            <a:off x="9975453" y="6092530"/>
            <a:ext cx="1399757" cy="386940"/>
          </a:xfrm>
          <a:prstGeom prst="rect">
            <a:avLst/>
          </a:prstGeom>
          <a:noFill/>
        </p:spPr>
        <p:txBody>
          <a:bodyPr wrap="none" lIns="108878" tIns="54439" rIns="108878" bIns="54439" rtlCol="0">
            <a:spAutoFit/>
          </a:bodyPr>
          <a:lstStyle/>
          <a:p>
            <a:r>
              <a:rPr lang="nb-NO" sz="1800">
                <a:solidFill>
                  <a:srgbClr val="C8373C"/>
                </a:solidFill>
              </a:rPr>
              <a:t>www.udi.no</a:t>
            </a:r>
          </a:p>
        </p:txBody>
      </p:sp>
      <p:sp>
        <p:nvSpPr>
          <p:cNvPr id="2" name="Plassholder for bunntekst 1"/>
          <p:cNvSpPr>
            <a:spLocks noGrp="1"/>
          </p:cNvSpPr>
          <p:nvPr>
            <p:ph type="ftr" sz="quarter" idx="10"/>
          </p:nvPr>
        </p:nvSpPr>
        <p:spPr>
          <a:xfrm>
            <a:off x="0" y="-7694"/>
            <a:ext cx="0" cy="15389"/>
          </a:xfrm>
          <a:prstGeom prst="rect">
            <a:avLst/>
          </a:prstGeom>
        </p:spPr>
        <p:txBody>
          <a:bodyPr/>
          <a:lstStyle>
            <a:lvl1pPr>
              <a:defRPr sz="100">
                <a:solidFill>
                  <a:schemeClr val="bg1"/>
                </a:solidFill>
              </a:defRPr>
            </a:lvl1pPr>
          </a:lstStyle>
          <a:p>
            <a:endParaRPr lang="nb-NO"/>
          </a:p>
        </p:txBody>
      </p:sp>
      <p:sp>
        <p:nvSpPr>
          <p:cNvPr id="4" name="Plassholder for lysbildenummer 3"/>
          <p:cNvSpPr>
            <a:spLocks noGrp="1"/>
          </p:cNvSpPr>
          <p:nvPr>
            <p:ph type="sldNum" sz="quarter" idx="11"/>
          </p:nvPr>
        </p:nvSpPr>
        <p:spPr>
          <a:xfrm>
            <a:off x="0" y="-23088"/>
            <a:ext cx="0" cy="0"/>
          </a:xfrm>
          <a:prstGeom prst="rect">
            <a:avLst/>
          </a:prstGeom>
        </p:spPr>
        <p:txBody>
          <a:bodyPr>
            <a:normAutofit/>
          </a:bodyPr>
          <a:lstStyle>
            <a:lvl1pPr>
              <a:defRPr sz="100">
                <a:solidFill>
                  <a:schemeClr val="bg1"/>
                </a:solidFill>
              </a:defRPr>
            </a:lvl1pPr>
          </a:lstStyle>
          <a:p>
            <a:fld id="{BB087720-8024-4DD6-978D-6C7F11933EA5}" type="slidenum">
              <a:rPr lang="nb-NO" smtClean="0"/>
              <a:pPr/>
              <a:t>‹#›</a:t>
            </a:fld>
            <a:endParaRPr lang="nb-NO"/>
          </a:p>
        </p:txBody>
      </p:sp>
      <p:pic>
        <p:nvPicPr>
          <p:cNvPr id="5" name="Bilde 4" descr="UDI. Utlendingsdirektoratet. Norwegian Directorate of Immigration">
            <a:extLst>
              <a:ext uri="{FF2B5EF4-FFF2-40B4-BE49-F238E27FC236}">
                <a16:creationId xmlns:a16="http://schemas.microsoft.com/office/drawing/2014/main" id="{0A1D013A-E000-33EB-4BE6-FA17A563941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5" y="3176"/>
            <a:ext cx="3456439" cy="1350267"/>
          </a:xfrm>
          <a:prstGeom prst="rect">
            <a:avLst/>
          </a:prstGeom>
        </p:spPr>
      </p:pic>
      <p:pic>
        <p:nvPicPr>
          <p:cNvPr id="11" name="Bilde 10">
            <a:extLst>
              <a:ext uri="{FF2B5EF4-FFF2-40B4-BE49-F238E27FC236}">
                <a16:creationId xmlns:a16="http://schemas.microsoft.com/office/drawing/2014/main" id="{90F13619-6EAF-8C05-214B-4E8F9FA573A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65" y="1419237"/>
            <a:ext cx="10555245" cy="4227585"/>
          </a:xfrm>
          <a:prstGeom prst="rect">
            <a:avLst/>
          </a:prstGeom>
        </p:spPr>
      </p:pic>
      <p:sp>
        <p:nvSpPr>
          <p:cNvPr id="9" name="Tittel 1">
            <a:extLst>
              <a:ext uri="{FF2B5EF4-FFF2-40B4-BE49-F238E27FC236}">
                <a16:creationId xmlns:a16="http://schemas.microsoft.com/office/drawing/2014/main" id="{FC01C3FE-D17E-D213-040A-BF83E3F4C9FA}"/>
              </a:ext>
            </a:extLst>
          </p:cNvPr>
          <p:cNvSpPr>
            <a:spLocks noGrp="1"/>
          </p:cNvSpPr>
          <p:nvPr>
            <p:ph type="title" hasCustomPrompt="1"/>
          </p:nvPr>
        </p:nvSpPr>
        <p:spPr>
          <a:xfrm>
            <a:off x="651353" y="-669834"/>
            <a:ext cx="10897644" cy="615553"/>
          </a:xfrm>
        </p:spPr>
        <p:txBody>
          <a:bodyPr/>
          <a:lstStyle>
            <a:lvl1pPr>
              <a:defRPr sz="4000">
                <a:solidFill>
                  <a:schemeClr val="tx1"/>
                </a:solidFill>
              </a:defRPr>
            </a:lvl1pPr>
          </a:lstStyle>
          <a:p>
            <a:r>
              <a:rPr lang="nb-NO"/>
              <a:t>Skriv inn</a:t>
            </a:r>
          </a:p>
        </p:txBody>
      </p:sp>
    </p:spTree>
    <p:extLst>
      <p:ext uri="{BB962C8B-B14F-4D97-AF65-F5344CB8AC3E}">
        <p14:creationId xmlns:p14="http://schemas.microsoft.com/office/powerpoint/2010/main" val="23345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56"/>
          <a:stretch/>
        </p:blipFill>
        <p:spPr>
          <a:xfrm>
            <a:off x="0" y="6128605"/>
            <a:ext cx="12193200" cy="730981"/>
          </a:xfrm>
          <a:prstGeom prst="rect">
            <a:avLst/>
          </a:prstGeom>
        </p:spPr>
      </p:pic>
      <p:graphicFrame>
        <p:nvGraphicFramePr>
          <p:cNvPr id="8" name="Objekt 7" hidden="1"/>
          <p:cNvGraphicFramePr>
            <a:graphicFrameLocks noChangeAspect="1"/>
          </p:cNvGraphicFramePr>
          <p:nvPr userDrawn="1">
            <p:custDataLst>
              <p:tags r:id="rId8"/>
            </p:custDataLst>
            <p:extLst>
              <p:ext uri="{D42A27DB-BD31-4B8C-83A1-F6EECF244321}">
                <p14:modId xmlns:p14="http://schemas.microsoft.com/office/powerpoint/2010/main" val="3382416251"/>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12" imgW="270" imgH="270" progId="">
                  <p:embed/>
                </p:oleObj>
              </mc:Choice>
              <mc:Fallback>
                <p:oleObj name="think-cell Slide" r:id="rId12" imgW="270" imgH="270" progId="">
                  <p:embed/>
                  <p:pic>
                    <p:nvPicPr>
                      <p:cNvPr id="8" name="Objekt 7"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lassholder for tittel 1"/>
          <p:cNvSpPr>
            <a:spLocks noGrp="1"/>
          </p:cNvSpPr>
          <p:nvPr>
            <p:ph type="title"/>
            <p:custDataLst>
              <p:tags r:id="rId9"/>
            </p:custDataLst>
          </p:nvPr>
        </p:nvSpPr>
        <p:spPr>
          <a:xfrm>
            <a:off x="630079" y="565196"/>
            <a:ext cx="10909364" cy="615553"/>
          </a:xfrm>
          <a:prstGeom prst="rect">
            <a:avLst/>
          </a:prstGeom>
        </p:spPr>
        <p:txBody>
          <a:bodyPr vert="horz" lIns="0" tIns="0" rIns="0" bIns="0" rtlCol="0" anchor="t" anchorCtr="0">
            <a:spAutoFit/>
          </a:bodyPr>
          <a:lstStyle/>
          <a:p>
            <a:r>
              <a:rPr lang="nb-NO"/>
              <a:t>Klikk for å redigere tittelstil</a:t>
            </a:r>
          </a:p>
        </p:txBody>
      </p:sp>
      <p:sp>
        <p:nvSpPr>
          <p:cNvPr id="3" name="Plassholder for tekst 2"/>
          <p:cNvSpPr>
            <a:spLocks noGrp="1"/>
          </p:cNvSpPr>
          <p:nvPr>
            <p:ph type="body" idx="1"/>
            <p:custDataLst>
              <p:tags r:id="rId10"/>
            </p:custDataLst>
          </p:nvPr>
        </p:nvSpPr>
        <p:spPr>
          <a:xfrm>
            <a:off x="630079" y="1584198"/>
            <a:ext cx="10909364" cy="4140959"/>
          </a:xfrm>
          <a:prstGeom prst="rect">
            <a:avLst/>
          </a:prstGeom>
        </p:spPr>
        <p:txBody>
          <a:bodyPr vert="horz" lIns="0" tIns="0" rIns="0" bIns="0" rtlCol="0" anchor="t" anchorCtr="0">
            <a:normAutofit/>
          </a:body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333494721"/>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87" r:id="rId4"/>
    <p:sldLayoutId id="2147483682" r:id="rId5"/>
    <p:sldLayoutId id="2147483684" r:id="rId6"/>
  </p:sldLayoutIdLst>
  <p:hf hdr="0" ftr="0" dt="0"/>
  <p:txStyles>
    <p:titleStyle>
      <a:lvl1pPr algn="l" defTabSz="1088776" rtl="0" eaLnBrk="1" latinLnBrk="0" hangingPunct="1">
        <a:spcBef>
          <a:spcPct val="0"/>
        </a:spcBef>
        <a:buNone/>
        <a:defRPr sz="4000" kern="1200">
          <a:solidFill>
            <a:schemeClr val="tx1"/>
          </a:solidFill>
          <a:latin typeface="+mj-lt"/>
          <a:ea typeface="+mj-ea"/>
          <a:cs typeface="+mj-cs"/>
        </a:defRPr>
      </a:lvl1pPr>
    </p:titleStyle>
    <p:bodyStyle>
      <a:lvl1pPr marL="408291" indent="-408291" algn="l" defTabSz="1088776" rtl="0" eaLnBrk="1" latinLnBrk="0" hangingPunct="1">
        <a:spcBef>
          <a:spcPts val="0"/>
        </a:spcBef>
        <a:buClr>
          <a:srgbClr val="C03539"/>
        </a:buClr>
        <a:buFont typeface="Arial" pitchFamily="34" charset="0"/>
        <a:buChar char="•"/>
        <a:defRPr sz="3200" kern="1200">
          <a:solidFill>
            <a:schemeClr val="tx1"/>
          </a:solidFill>
          <a:latin typeface="+mn-lt"/>
          <a:ea typeface="+mn-ea"/>
          <a:cs typeface="+mn-cs"/>
        </a:defRPr>
      </a:lvl1pPr>
      <a:lvl2pPr marL="739083" indent="-340243" algn="l" defTabSz="1088776" rtl="0" eaLnBrk="1" latinLnBrk="0" hangingPunct="1">
        <a:spcBef>
          <a:spcPct val="20000"/>
        </a:spcBef>
        <a:buClr>
          <a:srgbClr val="C03539"/>
        </a:buClr>
        <a:buSzPct val="80000"/>
        <a:buFont typeface="Wingdings" pitchFamily="2" charset="2"/>
        <a:buChar char="§"/>
        <a:defRPr sz="3200" kern="1200">
          <a:solidFill>
            <a:schemeClr val="tx1"/>
          </a:solidFill>
          <a:latin typeface="+mn-lt"/>
          <a:ea typeface="+mn-ea"/>
          <a:cs typeface="+mn-cs"/>
        </a:defRPr>
      </a:lvl2pPr>
      <a:lvl3pPr marL="1171946"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3pPr>
      <a:lvl4pPr marL="1595359" indent="-272194" algn="l" defTabSz="1088776" rtl="0" eaLnBrk="1" latinLnBrk="0" hangingPunct="1">
        <a:spcBef>
          <a:spcPct val="20000"/>
        </a:spcBef>
        <a:buClr>
          <a:srgbClr val="C03539"/>
        </a:buClr>
        <a:buFont typeface="Arial" pitchFamily="34" charset="0"/>
        <a:buChar char="–"/>
        <a:tabLst>
          <a:tab pos="1495177" algn="l"/>
        </a:tabLst>
        <a:defRPr sz="3200" kern="1200">
          <a:solidFill>
            <a:schemeClr val="tx1"/>
          </a:solidFill>
          <a:latin typeface="+mn-lt"/>
          <a:ea typeface="+mn-ea"/>
          <a:cs typeface="+mn-cs"/>
        </a:defRPr>
      </a:lvl4pPr>
      <a:lvl5pPr marL="2033894"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DD087DC-943D-4062-AA23-7FDCCD89BCF1}"/>
              </a:ext>
            </a:extLst>
          </p:cNvPr>
          <p:cNvSpPr>
            <a:spLocks noGrp="1"/>
          </p:cNvSpPr>
          <p:nvPr>
            <p:ph type="ctrTitle"/>
          </p:nvPr>
        </p:nvSpPr>
        <p:spPr/>
        <p:txBody>
          <a:bodyPr/>
          <a:lstStyle/>
          <a:p>
            <a:r>
              <a:rPr lang="nb-NO"/>
              <a:t>Avslag</a:t>
            </a:r>
          </a:p>
        </p:txBody>
      </p:sp>
      <p:sp>
        <p:nvSpPr>
          <p:cNvPr id="2" name="Undertittel 1">
            <a:extLst>
              <a:ext uri="{FF2B5EF4-FFF2-40B4-BE49-F238E27FC236}">
                <a16:creationId xmlns:a16="http://schemas.microsoft.com/office/drawing/2014/main" id="{5C3AD4EE-430B-E3B6-8791-19204D087DB2}"/>
              </a:ext>
            </a:extLst>
          </p:cNvPr>
          <p:cNvSpPr>
            <a:spLocks noGrp="1"/>
          </p:cNvSpPr>
          <p:nvPr>
            <p:ph type="subTitle" idx="1"/>
          </p:nvPr>
        </p:nvSpPr>
        <p:spPr/>
        <p:txBody>
          <a:bodyPr/>
          <a:lstStyle/>
          <a:p>
            <a:r>
              <a:rPr lang="nb-NO"/>
              <a:t>Modul 10 i informasjonsarbeid i mottak</a:t>
            </a:r>
          </a:p>
        </p:txBody>
      </p:sp>
    </p:spTree>
    <p:extLst>
      <p:ext uri="{BB962C8B-B14F-4D97-AF65-F5344CB8AC3E}">
        <p14:creationId xmlns:p14="http://schemas.microsoft.com/office/powerpoint/2010/main" val="37041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7CBD6F-68F2-4259-917F-CA88FEF20830}"/>
              </a:ext>
            </a:extLst>
          </p:cNvPr>
          <p:cNvSpPr>
            <a:spLocks noGrp="1"/>
          </p:cNvSpPr>
          <p:nvPr>
            <p:ph type="title"/>
          </p:nvPr>
        </p:nvSpPr>
        <p:spPr>
          <a:xfrm>
            <a:off x="651353" y="-674548"/>
            <a:ext cx="10384078" cy="615553"/>
          </a:xfrm>
        </p:spPr>
        <p:txBody>
          <a:bodyPr/>
          <a:lstStyle/>
          <a:p>
            <a:r>
              <a:rPr lang="nb-NO"/>
              <a:t>Samtale om retur</a:t>
            </a:r>
          </a:p>
        </p:txBody>
      </p:sp>
      <p:pic>
        <p:nvPicPr>
          <p:cNvPr id="7" name="Plassholder for innhold 6" descr="To kvinner som sitter ved et bord og snakker om retur. Den ene kvinnen ser fortvilet ut.">
            <a:extLst>
              <a:ext uri="{FF2B5EF4-FFF2-40B4-BE49-F238E27FC236}">
                <a16:creationId xmlns:a16="http://schemas.microsoft.com/office/drawing/2014/main" id="{07AB911E-B1F8-5DF8-29FB-F67974AB5760}"/>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21818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FCA28E7-FB4C-4ACD-92E5-FCFC417CA2A7}"/>
              </a:ext>
            </a:extLst>
          </p:cNvPr>
          <p:cNvSpPr>
            <a:spLocks noGrp="1"/>
          </p:cNvSpPr>
          <p:nvPr>
            <p:ph type="title"/>
          </p:nvPr>
        </p:nvSpPr>
        <p:spPr>
          <a:xfrm>
            <a:off x="651353" y="-674548"/>
            <a:ext cx="10384078" cy="615553"/>
          </a:xfrm>
        </p:spPr>
        <p:txBody>
          <a:bodyPr/>
          <a:lstStyle/>
          <a:p>
            <a:r>
              <a:rPr lang="nb-NO"/>
              <a:t>Barn og retur</a:t>
            </a:r>
          </a:p>
        </p:txBody>
      </p:sp>
      <p:pic>
        <p:nvPicPr>
          <p:cNvPr id="7" name="Plassholder for innhold 6" descr="PC med adressen til nettsiden asylbarn.no: www.asylbarn.no">
            <a:extLst>
              <a:ext uri="{FF2B5EF4-FFF2-40B4-BE49-F238E27FC236}">
                <a16:creationId xmlns:a16="http://schemas.microsoft.com/office/drawing/2014/main" id="{633783A8-0BF0-CC9D-42A2-99CF98415BFA}"/>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70052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42B41BA-FD04-D93E-025D-9B874A04208C}"/>
              </a:ext>
            </a:extLst>
          </p:cNvPr>
          <p:cNvSpPr>
            <a:spLocks noGrp="1"/>
          </p:cNvSpPr>
          <p:nvPr>
            <p:ph type="title"/>
          </p:nvPr>
        </p:nvSpPr>
        <p:spPr/>
        <p:txBody>
          <a:bodyPr/>
          <a:lstStyle/>
          <a:p>
            <a:r>
              <a:rPr lang="nb-NO"/>
              <a:t>Dublinavtalen</a:t>
            </a:r>
          </a:p>
        </p:txBody>
      </p:sp>
      <p:pic>
        <p:nvPicPr>
          <p:cNvPr id="7" name="Plassholder for innhold 6" descr="Europakart som viser hvilke land som er med i Dublinavtalen">
            <a:extLst>
              <a:ext uri="{FF2B5EF4-FFF2-40B4-BE49-F238E27FC236}">
                <a16:creationId xmlns:a16="http://schemas.microsoft.com/office/drawing/2014/main" id="{8DFCE32B-B471-08A5-B4EF-FD341FC4FE9F}"/>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52330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C8A3-F06A-4186-8103-1CEC5803AB35}"/>
              </a:ext>
            </a:extLst>
          </p:cNvPr>
          <p:cNvSpPr>
            <a:spLocks noGrp="1"/>
          </p:cNvSpPr>
          <p:nvPr>
            <p:ph type="title"/>
          </p:nvPr>
        </p:nvSpPr>
        <p:spPr/>
        <p:txBody>
          <a:bodyPr/>
          <a:lstStyle/>
          <a:p>
            <a:r>
              <a:rPr lang="nb-NO"/>
              <a:t>Oppsummering av temaet avslag </a:t>
            </a:r>
          </a:p>
        </p:txBody>
      </p:sp>
      <p:pic>
        <p:nvPicPr>
          <p:cNvPr id="10" name="Plassholder for innhold 9" descr="Avkryssingsliste der tre av fem punkter er krysset av. Illustrerer oppsummering av kapittelet.">
            <a:extLst>
              <a:ext uri="{FF2B5EF4-FFF2-40B4-BE49-F238E27FC236}">
                <a16:creationId xmlns:a16="http://schemas.microsoft.com/office/drawing/2014/main" id="{B7563ED4-C392-804A-DB4A-790FD203B3B7}"/>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76637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Introduksjon til temaet å reise fra Norge. Viser et sort/hvitt-bilde av en koffert, sekk og flybilletter.">
            <a:extLst>
              <a:ext uri="{FF2B5EF4-FFF2-40B4-BE49-F238E27FC236}">
                <a16:creationId xmlns:a16="http://schemas.microsoft.com/office/drawing/2014/main" id="{AE68CEF1-0C9C-76C4-2460-255B0C7B1B6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
        <p:nvSpPr>
          <p:cNvPr id="4" name="Tittel 3">
            <a:extLst>
              <a:ext uri="{FF2B5EF4-FFF2-40B4-BE49-F238E27FC236}">
                <a16:creationId xmlns:a16="http://schemas.microsoft.com/office/drawing/2014/main" id="{12F3E79B-4A44-0763-9561-B7E9FD8154FD}"/>
              </a:ext>
            </a:extLst>
          </p:cNvPr>
          <p:cNvSpPr>
            <a:spLocks noGrp="1"/>
          </p:cNvSpPr>
          <p:nvPr>
            <p:ph type="title"/>
          </p:nvPr>
        </p:nvSpPr>
        <p:spPr/>
        <p:txBody>
          <a:bodyPr/>
          <a:lstStyle/>
          <a:p>
            <a:r>
              <a:rPr lang="nb-NO"/>
              <a:t>Innledning til temaet reise</a:t>
            </a:r>
          </a:p>
        </p:txBody>
      </p:sp>
    </p:spTree>
    <p:extLst>
      <p:ext uri="{BB962C8B-B14F-4D97-AF65-F5344CB8AC3E}">
        <p14:creationId xmlns:p14="http://schemas.microsoft.com/office/powerpoint/2010/main" val="341844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CDBF844-CC92-482F-A7BD-235667964BE8}"/>
              </a:ext>
            </a:extLst>
          </p:cNvPr>
          <p:cNvSpPr>
            <a:spLocks noGrp="1"/>
          </p:cNvSpPr>
          <p:nvPr>
            <p:ph type="title"/>
          </p:nvPr>
        </p:nvSpPr>
        <p:spPr/>
        <p:txBody>
          <a:bodyPr/>
          <a:lstStyle/>
          <a:p>
            <a:r>
              <a:rPr lang="nb-NO" sz="4000"/>
              <a:t>Reise selv</a:t>
            </a:r>
          </a:p>
        </p:txBody>
      </p:sp>
      <p:pic>
        <p:nvPicPr>
          <p:cNvPr id="7" name="Plassholder for innhold 6" descr="Koffert og sekk">
            <a:extLst>
              <a:ext uri="{FF2B5EF4-FFF2-40B4-BE49-F238E27FC236}">
                <a16:creationId xmlns:a16="http://schemas.microsoft.com/office/drawing/2014/main" id="{7058A129-0203-B053-71B2-25AA70851311}"/>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18116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40089B8-1AE3-BB0D-010D-A26E95197C02}"/>
              </a:ext>
            </a:extLst>
          </p:cNvPr>
          <p:cNvSpPr>
            <a:spLocks noGrp="1"/>
          </p:cNvSpPr>
          <p:nvPr>
            <p:ph type="title"/>
          </p:nvPr>
        </p:nvSpPr>
        <p:spPr/>
        <p:txBody>
          <a:bodyPr/>
          <a:lstStyle/>
          <a:p>
            <a:r>
              <a:rPr lang="nb-NO"/>
              <a:t>Assistert retur</a:t>
            </a:r>
          </a:p>
        </p:txBody>
      </p:sp>
      <p:pic>
        <p:nvPicPr>
          <p:cNvPr id="9" name="Plassholder for innhold 8" descr="Koffert, sekk og flybilletter">
            <a:extLst>
              <a:ext uri="{FF2B5EF4-FFF2-40B4-BE49-F238E27FC236}">
                <a16:creationId xmlns:a16="http://schemas.microsoft.com/office/drawing/2014/main" id="{4B1058C3-54A5-FCE9-046B-722C4D18C2C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47531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702FDD1-AE2F-4729-FACB-72FF0D21125C}"/>
              </a:ext>
            </a:extLst>
          </p:cNvPr>
          <p:cNvSpPr>
            <a:spLocks noGrp="1"/>
          </p:cNvSpPr>
          <p:nvPr>
            <p:ph type="title"/>
          </p:nvPr>
        </p:nvSpPr>
        <p:spPr/>
        <p:txBody>
          <a:bodyPr anchor="t">
            <a:normAutofit/>
          </a:bodyPr>
          <a:lstStyle/>
          <a:p>
            <a:r>
              <a:rPr lang="nb-NO" sz="4000"/>
              <a:t>Oppgave om hjemland</a:t>
            </a:r>
          </a:p>
        </p:txBody>
      </p:sp>
      <p:pic>
        <p:nvPicPr>
          <p:cNvPr id="7" name="Plassholder for innhold 6" descr="To snakkebobler som illustrerer oppgaver til deltakerne">
            <a:extLst>
              <a:ext uri="{FF2B5EF4-FFF2-40B4-BE49-F238E27FC236}">
                <a16:creationId xmlns:a16="http://schemas.microsoft.com/office/drawing/2014/main" id="{EEB44526-1068-3EAE-019B-337E8C91A9C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15885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Introduksjon til temaet hvis du ikke reiser fra Norge. Viser et sort/hvitt-bilde av et kryss foran en koffert og en sekk.">
            <a:extLst>
              <a:ext uri="{FF2B5EF4-FFF2-40B4-BE49-F238E27FC236}">
                <a16:creationId xmlns:a16="http://schemas.microsoft.com/office/drawing/2014/main" id="{36C903CC-16E5-A823-F9EA-BD3A73EFDEB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
        <p:nvSpPr>
          <p:cNvPr id="4" name="Tittel 3">
            <a:extLst>
              <a:ext uri="{FF2B5EF4-FFF2-40B4-BE49-F238E27FC236}">
                <a16:creationId xmlns:a16="http://schemas.microsoft.com/office/drawing/2014/main" id="{12F3E79B-4A44-0763-9561-B7E9FD8154FD}"/>
              </a:ext>
            </a:extLst>
          </p:cNvPr>
          <p:cNvSpPr>
            <a:spLocks noGrp="1"/>
          </p:cNvSpPr>
          <p:nvPr>
            <p:ph type="title"/>
          </p:nvPr>
        </p:nvSpPr>
        <p:spPr/>
        <p:txBody>
          <a:bodyPr/>
          <a:lstStyle/>
          <a:p>
            <a:r>
              <a:rPr lang="nb-NO"/>
              <a:t>Innledning til temaet hvis du ikke reiser</a:t>
            </a:r>
          </a:p>
        </p:txBody>
      </p:sp>
    </p:spTree>
    <p:extLst>
      <p:ext uri="{BB962C8B-B14F-4D97-AF65-F5344CB8AC3E}">
        <p14:creationId xmlns:p14="http://schemas.microsoft.com/office/powerpoint/2010/main" val="191461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C71A0C3-61C5-90BC-B8F3-A5B3F3A849D5}"/>
              </a:ext>
            </a:extLst>
          </p:cNvPr>
          <p:cNvSpPr>
            <a:spLocks noGrp="1"/>
          </p:cNvSpPr>
          <p:nvPr>
            <p:ph type="title"/>
          </p:nvPr>
        </p:nvSpPr>
        <p:spPr/>
        <p:txBody>
          <a:bodyPr/>
          <a:lstStyle/>
          <a:p>
            <a:r>
              <a:rPr lang="nb-NO"/>
              <a:t>Mindre penger</a:t>
            </a:r>
          </a:p>
        </p:txBody>
      </p:sp>
      <p:pic>
        <p:nvPicPr>
          <p:cNvPr id="7" name="Plassholder for innhold 6" descr="Pengeseddel revet i biter">
            <a:extLst>
              <a:ext uri="{FF2B5EF4-FFF2-40B4-BE49-F238E27FC236}">
                <a16:creationId xmlns:a16="http://schemas.microsoft.com/office/drawing/2014/main" id="{A4BB3034-505B-F440-A6C8-B659037AC77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20016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C5AFED-9B7F-E1E4-5DF9-DEE58D0C2442}"/>
              </a:ext>
            </a:extLst>
          </p:cNvPr>
          <p:cNvSpPr>
            <a:spLocks noGrp="1"/>
          </p:cNvSpPr>
          <p:nvPr>
            <p:ph type="title"/>
          </p:nvPr>
        </p:nvSpPr>
        <p:spPr>
          <a:xfrm>
            <a:off x="651353" y="-674548"/>
            <a:ext cx="10384078" cy="615553"/>
          </a:xfrm>
        </p:spPr>
        <p:txBody>
          <a:bodyPr/>
          <a:lstStyle/>
          <a:p>
            <a:r>
              <a:rPr lang="nb-NO"/>
              <a:t>Temaene i informasjonsprogrammet</a:t>
            </a:r>
          </a:p>
        </p:txBody>
      </p:sp>
      <p:pic>
        <p:nvPicPr>
          <p:cNvPr id="6" name="Plassholder for innhold 5" descr="Undervisning i en gruppe på fire personer">
            <a:extLst>
              <a:ext uri="{FF2B5EF4-FFF2-40B4-BE49-F238E27FC236}">
                <a16:creationId xmlns:a16="http://schemas.microsoft.com/office/drawing/2014/main" id="{DF367B95-5B94-5EC4-B57F-DD9B62B0D8DF}"/>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19240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28DD5D3-3060-3EB1-0029-E66D0C1DD890}"/>
              </a:ext>
            </a:extLst>
          </p:cNvPr>
          <p:cNvSpPr>
            <a:spLocks noGrp="1"/>
          </p:cNvSpPr>
          <p:nvPr>
            <p:ph type="title"/>
          </p:nvPr>
        </p:nvSpPr>
        <p:spPr>
          <a:xfrm>
            <a:off x="651353" y="-674548"/>
            <a:ext cx="10384078" cy="615553"/>
          </a:xfrm>
        </p:spPr>
        <p:txBody>
          <a:bodyPr/>
          <a:lstStyle/>
          <a:p>
            <a:r>
              <a:rPr lang="nb-NO"/>
              <a:t>Helsehjelp</a:t>
            </a:r>
          </a:p>
        </p:txBody>
      </p:sp>
      <p:pic>
        <p:nvPicPr>
          <p:cNvPr id="6" name="Plassholder for innhold 5" descr="Tre helsearbeidere. To leger og en sykepleier">
            <a:extLst>
              <a:ext uri="{FF2B5EF4-FFF2-40B4-BE49-F238E27FC236}">
                <a16:creationId xmlns:a16="http://schemas.microsoft.com/office/drawing/2014/main" id="{F7A9846A-A7CE-CE23-02D2-6306CD429267}"/>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10272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ABBB557-1241-FF9B-4344-2CAECAF55ED7}"/>
              </a:ext>
            </a:extLst>
          </p:cNvPr>
          <p:cNvSpPr>
            <a:spLocks noGrp="1"/>
          </p:cNvSpPr>
          <p:nvPr>
            <p:ph type="title"/>
          </p:nvPr>
        </p:nvSpPr>
        <p:spPr>
          <a:xfrm>
            <a:off x="651353" y="-674548"/>
            <a:ext cx="10384078" cy="615553"/>
          </a:xfrm>
        </p:spPr>
        <p:txBody>
          <a:bodyPr/>
          <a:lstStyle/>
          <a:p>
            <a:r>
              <a:rPr lang="nb-NO"/>
              <a:t>Skole</a:t>
            </a:r>
          </a:p>
        </p:txBody>
      </p:sp>
      <p:pic>
        <p:nvPicPr>
          <p:cNvPr id="6" name="Plassholder for innhold 5" descr="Skolebygning">
            <a:extLst>
              <a:ext uri="{FF2B5EF4-FFF2-40B4-BE49-F238E27FC236}">
                <a16:creationId xmlns:a16="http://schemas.microsoft.com/office/drawing/2014/main" id="{6C48843D-61F0-CDBD-D61D-B29EB32DF0E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3223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FEDF99C-D5E7-F6CB-2803-064512298CFC}"/>
              </a:ext>
            </a:extLst>
          </p:cNvPr>
          <p:cNvSpPr>
            <a:spLocks noGrp="1"/>
          </p:cNvSpPr>
          <p:nvPr>
            <p:ph type="title"/>
          </p:nvPr>
        </p:nvSpPr>
        <p:spPr>
          <a:xfrm>
            <a:off x="651353" y="-674548"/>
            <a:ext cx="10384078" cy="615553"/>
          </a:xfrm>
        </p:spPr>
        <p:txBody>
          <a:bodyPr/>
          <a:lstStyle/>
          <a:p>
            <a:r>
              <a:rPr lang="nb-NO"/>
              <a:t>Arbeidstillatelse</a:t>
            </a:r>
          </a:p>
        </p:txBody>
      </p:sp>
      <p:pic>
        <p:nvPicPr>
          <p:cNvPr id="7" name="Plassholder for innhold 6" descr="Arbeidstillatelse som ikke er gyldig lenger">
            <a:extLst>
              <a:ext uri="{FF2B5EF4-FFF2-40B4-BE49-F238E27FC236}">
                <a16:creationId xmlns:a16="http://schemas.microsoft.com/office/drawing/2014/main" id="{53E42323-944E-CC12-38D4-7C830764CD15}"/>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82669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466BD4F-F747-F02D-D490-4B275EF992CF}"/>
              </a:ext>
            </a:extLst>
          </p:cNvPr>
          <p:cNvSpPr>
            <a:spLocks noGrp="1"/>
          </p:cNvSpPr>
          <p:nvPr>
            <p:ph type="title"/>
          </p:nvPr>
        </p:nvSpPr>
        <p:spPr>
          <a:xfrm>
            <a:off x="651353" y="-674548"/>
            <a:ext cx="10384078" cy="615553"/>
          </a:xfrm>
        </p:spPr>
        <p:txBody>
          <a:bodyPr/>
          <a:lstStyle/>
          <a:p>
            <a:r>
              <a:rPr lang="nb-NO"/>
              <a:t>Familie</a:t>
            </a:r>
            <a:endParaRPr lang="nb-NO">
              <a:highlight>
                <a:srgbClr val="FFFF00"/>
              </a:highlight>
            </a:endParaRPr>
          </a:p>
        </p:txBody>
      </p:sp>
      <p:pic>
        <p:nvPicPr>
          <p:cNvPr id="7" name="Plassholder for innhold 6" descr="En familie på fire med mor, far, datter, sønn og en hund">
            <a:extLst>
              <a:ext uri="{FF2B5EF4-FFF2-40B4-BE49-F238E27FC236}">
                <a16:creationId xmlns:a16="http://schemas.microsoft.com/office/drawing/2014/main" id="{6FF91447-5118-2256-C4B8-C056B8A273E5}"/>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28201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8A52EB0-0BE3-3C3F-3D82-8C95672AD2ED}"/>
              </a:ext>
            </a:extLst>
          </p:cNvPr>
          <p:cNvSpPr>
            <a:spLocks noGrp="1"/>
          </p:cNvSpPr>
          <p:nvPr>
            <p:ph type="title"/>
          </p:nvPr>
        </p:nvSpPr>
        <p:spPr>
          <a:xfrm>
            <a:off x="651353" y="-674548"/>
            <a:ext cx="10384078" cy="615553"/>
          </a:xfrm>
        </p:spPr>
        <p:txBody>
          <a:bodyPr anchor="t">
            <a:normAutofit/>
          </a:bodyPr>
          <a:lstStyle/>
          <a:p>
            <a:r>
              <a:rPr lang="nb-NO"/>
              <a:t>Tvangsretur</a:t>
            </a:r>
          </a:p>
        </p:txBody>
      </p:sp>
      <p:pic>
        <p:nvPicPr>
          <p:cNvPr id="12" name="Plassholder for innhold 11" descr="Flyplass som viser avgangshallen med en politimann">
            <a:extLst>
              <a:ext uri="{FF2B5EF4-FFF2-40B4-BE49-F238E27FC236}">
                <a16:creationId xmlns:a16="http://schemas.microsoft.com/office/drawing/2014/main" id="{506158F2-BBD4-B751-AAEB-058BFD781B5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13597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FD78609-71DF-4F82-8B5F-133CCAB39ABF}"/>
              </a:ext>
            </a:extLst>
          </p:cNvPr>
          <p:cNvSpPr>
            <a:spLocks noGrp="1"/>
          </p:cNvSpPr>
          <p:nvPr>
            <p:ph type="title"/>
          </p:nvPr>
        </p:nvSpPr>
        <p:spPr/>
        <p:txBody>
          <a:bodyPr/>
          <a:lstStyle/>
          <a:p>
            <a:r>
              <a:rPr lang="nb-NO"/>
              <a:t>Oppsummering av temaet reise</a:t>
            </a:r>
          </a:p>
        </p:txBody>
      </p:sp>
      <p:pic>
        <p:nvPicPr>
          <p:cNvPr id="11" name="Plassholder for innhold 10" descr="Avkryssingsliste der tre av fem punkter er krysset av. Illustrerer oppsummering av kapittelet.">
            <a:extLst>
              <a:ext uri="{FF2B5EF4-FFF2-40B4-BE49-F238E27FC236}">
                <a16:creationId xmlns:a16="http://schemas.microsoft.com/office/drawing/2014/main" id="{E086F92A-7E1B-7F3B-EB35-D58DB86864B7}"/>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64971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7CBD6F-68F2-4259-917F-CA88FEF20830}"/>
              </a:ext>
            </a:extLst>
          </p:cNvPr>
          <p:cNvSpPr>
            <a:spLocks noGrp="1"/>
          </p:cNvSpPr>
          <p:nvPr>
            <p:ph type="title"/>
          </p:nvPr>
        </p:nvSpPr>
        <p:spPr/>
        <p:txBody>
          <a:bodyPr/>
          <a:lstStyle/>
          <a:p>
            <a:r>
              <a:rPr lang="nb-NO"/>
              <a:t>Oppgave om retur</a:t>
            </a:r>
          </a:p>
        </p:txBody>
      </p:sp>
      <p:pic>
        <p:nvPicPr>
          <p:cNvPr id="7" name="Plassholder for innhold 6" descr="To snakkebobler som illustrerer oppgaver til deltakerne">
            <a:extLst>
              <a:ext uri="{FF2B5EF4-FFF2-40B4-BE49-F238E27FC236}">
                <a16:creationId xmlns:a16="http://schemas.microsoft.com/office/drawing/2014/main" id="{31D6925C-3CBC-EA40-293B-50078DDEF18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01213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FB783EE-CBE2-8C78-114B-15C3D29870C7}"/>
              </a:ext>
            </a:extLst>
          </p:cNvPr>
          <p:cNvSpPr>
            <a:spLocks noGrp="1"/>
          </p:cNvSpPr>
          <p:nvPr>
            <p:ph type="title"/>
          </p:nvPr>
        </p:nvSpPr>
        <p:spPr/>
        <p:txBody>
          <a:bodyPr/>
          <a:lstStyle/>
          <a:p>
            <a:r>
              <a:rPr lang="nb-NO"/>
              <a:t>Avslutningsside</a:t>
            </a:r>
          </a:p>
        </p:txBody>
      </p:sp>
    </p:spTree>
    <p:extLst>
      <p:ext uri="{BB962C8B-B14F-4D97-AF65-F5344CB8AC3E}">
        <p14:creationId xmlns:p14="http://schemas.microsoft.com/office/powerpoint/2010/main" val="259368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Introduksjon til temaet avslag på asyl. Viser et sort/hvitt-bilde av et brev om avslag på asyl">
            <a:extLst>
              <a:ext uri="{FF2B5EF4-FFF2-40B4-BE49-F238E27FC236}">
                <a16:creationId xmlns:a16="http://schemas.microsoft.com/office/drawing/2014/main" id="{C32F82BF-40FE-B9FA-33C6-37B80B2A704F}"/>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
        <p:nvSpPr>
          <p:cNvPr id="4" name="Tittel 3">
            <a:extLst>
              <a:ext uri="{FF2B5EF4-FFF2-40B4-BE49-F238E27FC236}">
                <a16:creationId xmlns:a16="http://schemas.microsoft.com/office/drawing/2014/main" id="{91220B33-3A77-48AD-E065-4ACEA0466620}"/>
              </a:ext>
            </a:extLst>
          </p:cNvPr>
          <p:cNvSpPr>
            <a:spLocks noGrp="1"/>
          </p:cNvSpPr>
          <p:nvPr>
            <p:ph type="title"/>
          </p:nvPr>
        </p:nvSpPr>
        <p:spPr/>
        <p:txBody>
          <a:bodyPr/>
          <a:lstStyle/>
          <a:p>
            <a:r>
              <a:rPr lang="nb-NO"/>
              <a:t>Innledning til temaet avslag</a:t>
            </a:r>
          </a:p>
        </p:txBody>
      </p:sp>
    </p:spTree>
    <p:extLst>
      <p:ext uri="{BB962C8B-B14F-4D97-AF65-F5344CB8AC3E}">
        <p14:creationId xmlns:p14="http://schemas.microsoft.com/office/powerpoint/2010/main" val="40662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48E47A-459B-A966-6B70-03464BFD0C70}"/>
              </a:ext>
            </a:extLst>
          </p:cNvPr>
          <p:cNvSpPr>
            <a:spLocks noGrp="1"/>
          </p:cNvSpPr>
          <p:nvPr>
            <p:ph type="title"/>
          </p:nvPr>
        </p:nvSpPr>
        <p:spPr/>
        <p:txBody>
          <a:bodyPr/>
          <a:lstStyle/>
          <a:p>
            <a:r>
              <a:rPr lang="nb-NO"/>
              <a:t>Å få avslag på søknaden om beskyttelse</a:t>
            </a:r>
          </a:p>
        </p:txBody>
      </p:sp>
      <p:pic>
        <p:nvPicPr>
          <p:cNvPr id="6" name="Plassholder for innhold 5" descr="Brev om avslag på asyl">
            <a:extLst>
              <a:ext uri="{FF2B5EF4-FFF2-40B4-BE49-F238E27FC236}">
                <a16:creationId xmlns:a16="http://schemas.microsoft.com/office/drawing/2014/main" id="{06744147-A755-8B1B-C04C-1870147DB99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80346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221ED26-7192-109C-4E46-1AAFAA012DB9}"/>
              </a:ext>
            </a:extLst>
          </p:cNvPr>
          <p:cNvSpPr>
            <a:spLocks noGrp="1"/>
          </p:cNvSpPr>
          <p:nvPr>
            <p:ph type="title"/>
          </p:nvPr>
        </p:nvSpPr>
        <p:spPr/>
        <p:txBody>
          <a:bodyPr/>
          <a:lstStyle/>
          <a:p>
            <a:r>
              <a:rPr lang="nb-NO"/>
              <a:t>Advokat</a:t>
            </a:r>
          </a:p>
        </p:txBody>
      </p:sp>
      <p:pic>
        <p:nvPicPr>
          <p:cNvPr id="6" name="Plassholder for innhold 5" descr="Advokat med brev om avslag på asylsøknad">
            <a:extLst>
              <a:ext uri="{FF2B5EF4-FFF2-40B4-BE49-F238E27FC236}">
                <a16:creationId xmlns:a16="http://schemas.microsoft.com/office/drawing/2014/main" id="{A0AD800C-976D-C3F7-3418-846026D2A28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97663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7CBD6F-68F2-4259-917F-CA88FEF20830}"/>
              </a:ext>
            </a:extLst>
          </p:cNvPr>
          <p:cNvSpPr>
            <a:spLocks noGrp="1"/>
          </p:cNvSpPr>
          <p:nvPr>
            <p:ph type="title"/>
          </p:nvPr>
        </p:nvSpPr>
        <p:spPr/>
        <p:txBody>
          <a:bodyPr/>
          <a:lstStyle/>
          <a:p>
            <a:r>
              <a:rPr lang="nb-NO"/>
              <a:t>Frist for utreise</a:t>
            </a:r>
          </a:p>
        </p:txBody>
      </p:sp>
      <p:pic>
        <p:nvPicPr>
          <p:cNvPr id="12" name="Plassholder for innhold 11" descr="Klagebrev">
            <a:extLst>
              <a:ext uri="{FF2B5EF4-FFF2-40B4-BE49-F238E27FC236}">
                <a16:creationId xmlns:a16="http://schemas.microsoft.com/office/drawing/2014/main" id="{982BF508-FFDA-0CCB-4394-2D2B1A4E310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15928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7CBD6F-68F2-4259-917F-CA88FEF20830}"/>
              </a:ext>
            </a:extLst>
          </p:cNvPr>
          <p:cNvSpPr>
            <a:spLocks noGrp="1"/>
          </p:cNvSpPr>
          <p:nvPr>
            <p:ph type="title"/>
          </p:nvPr>
        </p:nvSpPr>
        <p:spPr/>
        <p:txBody>
          <a:bodyPr/>
          <a:lstStyle/>
          <a:p>
            <a:r>
              <a:rPr lang="nb-NO"/>
              <a:t>Oppgave om avslag</a:t>
            </a:r>
          </a:p>
        </p:txBody>
      </p:sp>
      <p:pic>
        <p:nvPicPr>
          <p:cNvPr id="7" name="Plassholder for innhold 6" descr="To snakkebobler som illustrerer oppgaver til deltakerne&#10;">
            <a:extLst>
              <a:ext uri="{FF2B5EF4-FFF2-40B4-BE49-F238E27FC236}">
                <a16:creationId xmlns:a16="http://schemas.microsoft.com/office/drawing/2014/main" id="{26A87C62-48E0-009F-52C1-0EACE36EB42C}"/>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14277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7CBD6F-68F2-4259-917F-CA88FEF20830}"/>
              </a:ext>
            </a:extLst>
          </p:cNvPr>
          <p:cNvSpPr>
            <a:spLocks noGrp="1"/>
          </p:cNvSpPr>
          <p:nvPr>
            <p:ph type="title"/>
          </p:nvPr>
        </p:nvSpPr>
        <p:spPr/>
        <p:txBody>
          <a:bodyPr anchor="t">
            <a:normAutofit/>
          </a:bodyPr>
          <a:lstStyle/>
          <a:p>
            <a:r>
              <a:rPr lang="nb-NO"/>
              <a:t>UNE behandler klagen</a:t>
            </a:r>
          </a:p>
        </p:txBody>
      </p:sp>
      <p:pic>
        <p:nvPicPr>
          <p:cNvPr id="11" name="Plassholder for innhold 10" descr="Kvinne som sitter ved en PC, med ID-kort og ID-papirer rundt seg. Kvinnen representerer en ansatt i Utlendingsnemnda">
            <a:extLst>
              <a:ext uri="{FF2B5EF4-FFF2-40B4-BE49-F238E27FC236}">
                <a16:creationId xmlns:a16="http://schemas.microsoft.com/office/drawing/2014/main" id="{91F4AEC1-DBB5-E65C-AB14-A583C626B4C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2658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BC86CA5-8D86-6509-77A3-4D0FA3FA1181}"/>
              </a:ext>
            </a:extLst>
          </p:cNvPr>
          <p:cNvSpPr>
            <a:spLocks noGrp="1"/>
          </p:cNvSpPr>
          <p:nvPr>
            <p:ph type="title"/>
          </p:nvPr>
        </p:nvSpPr>
        <p:spPr>
          <a:xfrm>
            <a:off x="651353" y="-674548"/>
            <a:ext cx="10384078" cy="615553"/>
          </a:xfrm>
        </p:spPr>
        <p:txBody>
          <a:bodyPr/>
          <a:lstStyle/>
          <a:p>
            <a:r>
              <a:rPr lang="nb-NO"/>
              <a:t>Snakke med UDI om avslag</a:t>
            </a:r>
          </a:p>
        </p:txBody>
      </p:sp>
      <p:pic>
        <p:nvPicPr>
          <p:cNvPr id="7" name="Plassholder for innhold 6" descr="Mann som sitter ved en PC med asylavslag og klage ved siden av seg. Personen representerer en ansatt i Utlendingsdirektoratet">
            <a:extLst>
              <a:ext uri="{FF2B5EF4-FFF2-40B4-BE49-F238E27FC236}">
                <a16:creationId xmlns:a16="http://schemas.microsoft.com/office/drawing/2014/main" id="{30E0987F-30A6-E405-EE59-0AE4059AF17C}"/>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790854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kWBRRECi0WINL2dmoWH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l.rl9oZH0yt1Mi.dN2z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l5sPLUfzkKxHv5EW_S9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heme/theme1.xml><?xml version="1.0" encoding="utf-8"?>
<a:theme xmlns:a="http://schemas.openxmlformats.org/drawingml/2006/main" name="Office-tema">
  <a:themeElements>
    <a:clrScheme name="UDI PPT NY">
      <a:dk1>
        <a:sysClr val="windowText" lastClr="000000"/>
      </a:dk1>
      <a:lt1>
        <a:sysClr val="window" lastClr="FFFFFF"/>
      </a:lt1>
      <a:dk2>
        <a:srgbClr val="000000"/>
      </a:dk2>
      <a:lt2>
        <a:srgbClr val="FFFFFF"/>
      </a:lt2>
      <a:accent1>
        <a:srgbClr val="32A77A"/>
      </a:accent1>
      <a:accent2>
        <a:srgbClr val="FFCF54"/>
      </a:accent2>
      <a:accent3>
        <a:srgbClr val="643064"/>
      </a:accent3>
      <a:accent4>
        <a:srgbClr val="60C6CD"/>
      </a:accent4>
      <a:accent5>
        <a:srgbClr val="000000"/>
      </a:accent5>
      <a:accent6>
        <a:srgbClr val="F58C46"/>
      </a:accent6>
      <a:hlink>
        <a:srgbClr val="C8373C"/>
      </a:hlink>
      <a:folHlink>
        <a:srgbClr val="6E1E20"/>
      </a:folHlink>
    </a:clrScheme>
    <a:fontScheme name="Santa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al_2017_widescreen.potx" id="{78241C34-96BA-4D13-8755-A24068E4A0F3}" vid="{3E6ED808-8880-4159-BC65-B9CDF12806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00d4ba-d86b-47e5-9029-43c1c547cbc1" xsi:nil="true"/>
    <lcf76f155ced4ddcb4097134ff3c332f xmlns="27c46815-59c2-4523-a4e2-5a306655c18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FF9F0F16C667046B5E2D452F5739749" ma:contentTypeVersion="16" ma:contentTypeDescription="Opprett et nytt dokument." ma:contentTypeScope="" ma:versionID="9adb1d1007088a3edf6edd4d05a107d1">
  <xsd:schema xmlns:xsd="http://www.w3.org/2001/XMLSchema" xmlns:xs="http://www.w3.org/2001/XMLSchema" xmlns:p="http://schemas.microsoft.com/office/2006/metadata/properties" xmlns:ns2="27c46815-59c2-4523-a4e2-5a306655c189" xmlns:ns3="951f673b-fc0c-4e12-a787-cbd4ba7de83d" xmlns:ns4="f000d4ba-d86b-47e5-9029-43c1c547cbc1" targetNamespace="http://schemas.microsoft.com/office/2006/metadata/properties" ma:root="true" ma:fieldsID="6dd337f5311dbc4c074a4d8cbb9189c9" ns2:_="" ns3:_="" ns4:_="">
    <xsd:import namespace="27c46815-59c2-4523-a4e2-5a306655c189"/>
    <xsd:import namespace="951f673b-fc0c-4e12-a787-cbd4ba7de83d"/>
    <xsd:import namespace="f000d4ba-d86b-47e5-9029-43c1c547cb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46815-59c2-4523-a4e2-5a306655c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1f9d0bfe-93cb-4a67-8f72-f51ad9bc2d3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1f673b-fc0c-4e12-a787-cbd4ba7de83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00d4ba-d86b-47e5-9029-43c1c547cbc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6a93e2b-b766-4966-ab3c-b0b3a1f48b0a}" ma:internalName="TaxCatchAll" ma:showField="CatchAllData" ma:web="951f673b-fc0c-4e12-a787-cbd4ba7de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43F3E-D6A5-4F03-9A2D-4311103E4EB5}">
  <ds:schemaRefs>
    <ds:schemaRef ds:uri="951f673b-fc0c-4e12-a787-cbd4ba7de83d"/>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 ds:uri="http://purl.org/dc/dcmitype/"/>
    <ds:schemaRef ds:uri="f000d4ba-d86b-47e5-9029-43c1c547cbc1"/>
    <ds:schemaRef ds:uri="27c46815-59c2-4523-a4e2-5a306655c189"/>
    <ds:schemaRef ds:uri="http://schemas.microsoft.com/office/2006/metadata/properties"/>
  </ds:schemaRefs>
</ds:datastoreItem>
</file>

<file path=customXml/itemProps2.xml><?xml version="1.0" encoding="utf-8"?>
<ds:datastoreItem xmlns:ds="http://schemas.openxmlformats.org/officeDocument/2006/customXml" ds:itemID="{FB295006-CF7D-4AAC-9BF9-3DD31DBDE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46815-59c2-4523-a4e2-5a306655c189"/>
    <ds:schemaRef ds:uri="951f673b-fc0c-4e12-a787-cbd4ba7de83d"/>
    <ds:schemaRef ds:uri="f000d4ba-d86b-47e5-9029-43c1c547c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D0240B-25DD-4B12-8B91-FC83C95D8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UDIs presentasjonsmal</Template>
  <TotalTime>8</TotalTime>
  <Words>5964</Words>
  <Application>Microsoft Office PowerPoint</Application>
  <PresentationFormat>Egendefinert</PresentationFormat>
  <Paragraphs>469</Paragraphs>
  <Slides>27</Slides>
  <Notes>27</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27</vt:i4>
      </vt:variant>
    </vt:vector>
  </HeadingPairs>
  <TitlesOfParts>
    <vt:vector size="33" baseType="lpstr">
      <vt:lpstr>Arial</vt:lpstr>
      <vt:lpstr>Calibri</vt:lpstr>
      <vt:lpstr>Courier New</vt:lpstr>
      <vt:lpstr>Wingdings</vt:lpstr>
      <vt:lpstr>Office-tema</vt:lpstr>
      <vt:lpstr>think-cell Slide</vt:lpstr>
      <vt:lpstr>Avslag</vt:lpstr>
      <vt:lpstr>Temaene i informasjonsprogrammet</vt:lpstr>
      <vt:lpstr>Innledning til temaet avslag</vt:lpstr>
      <vt:lpstr>Å få avslag på søknaden om beskyttelse</vt:lpstr>
      <vt:lpstr>Advokat</vt:lpstr>
      <vt:lpstr>Frist for utreise</vt:lpstr>
      <vt:lpstr>Oppgave om avslag</vt:lpstr>
      <vt:lpstr>UNE behandler klagen</vt:lpstr>
      <vt:lpstr>Snakke med UDI om avslag</vt:lpstr>
      <vt:lpstr>Samtale om retur</vt:lpstr>
      <vt:lpstr>Barn og retur</vt:lpstr>
      <vt:lpstr>Dublinavtalen</vt:lpstr>
      <vt:lpstr>Oppsummering av temaet avslag </vt:lpstr>
      <vt:lpstr>Innledning til temaet reise</vt:lpstr>
      <vt:lpstr>Reise selv</vt:lpstr>
      <vt:lpstr>Assistert retur</vt:lpstr>
      <vt:lpstr>Oppgave om hjemland</vt:lpstr>
      <vt:lpstr>Innledning til temaet hvis du ikke reiser</vt:lpstr>
      <vt:lpstr>Mindre penger</vt:lpstr>
      <vt:lpstr>Helsehjelp</vt:lpstr>
      <vt:lpstr>Skole</vt:lpstr>
      <vt:lpstr>Arbeidstillatelse</vt:lpstr>
      <vt:lpstr>Familie</vt:lpstr>
      <vt:lpstr>Tvangsretur</vt:lpstr>
      <vt:lpstr>Oppsummering av temaet reise</vt:lpstr>
      <vt:lpstr>Oppgave om retur</vt:lpstr>
      <vt:lpstr>Avslutningsside</vt:lpstr>
    </vt:vector>
  </TitlesOfParts>
  <Manager>ikkesvar@udi.no</Manager>
  <Company>UDI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10 - Avslag</dc:title>
  <dc:creator>ANHAU@udi.no;sath@udi.no</dc:creator>
  <dc:description>Template by addpoint.no</dc:description>
  <cp:lastModifiedBy>Ann-Helen Haugan</cp:lastModifiedBy>
  <cp:revision>1</cp:revision>
  <dcterms:created xsi:type="dcterms:W3CDTF">2020-11-13T11:55:31Z</dcterms:created>
  <dcterms:modified xsi:type="dcterms:W3CDTF">2024-07-10T15:33:52Z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0x010100BFF9F0F16C667046B5E2D452F5739749</vt:lpwstr>
  </property>
  <property fmtid="{D5CDD505-2E9C-101B-9397-08002B2CF9AE}" pid="4" name="Order">
    <vt:r8>132200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MSIP_Label_8cd81a8e-f606-4aa4-8c31-9b849bafa45f_Enabled">
    <vt:lpwstr>True</vt:lpwstr>
  </property>
  <property fmtid="{D5CDD505-2E9C-101B-9397-08002B2CF9AE}" pid="10" name="MSIP_Label_8cd81a8e-f606-4aa4-8c31-9b849bafa45f_SiteId">
    <vt:lpwstr>e6f99e46-872e-44a5-87e4-60a888e95a1c</vt:lpwstr>
  </property>
  <property fmtid="{D5CDD505-2E9C-101B-9397-08002B2CF9AE}" pid="11" name="MSIP_Label_8cd81a8e-f606-4aa4-8c31-9b849bafa45f_Owner">
    <vt:lpwstr>maan@udi.no</vt:lpwstr>
  </property>
  <property fmtid="{D5CDD505-2E9C-101B-9397-08002B2CF9AE}" pid="12" name="MSIP_Label_8cd81a8e-f606-4aa4-8c31-9b849bafa45f_SetDate">
    <vt:lpwstr>2020-11-13T16:41:48.3070687Z</vt:lpwstr>
  </property>
  <property fmtid="{D5CDD505-2E9C-101B-9397-08002B2CF9AE}" pid="13" name="MSIP_Label_8cd81a8e-f606-4aa4-8c31-9b849bafa45f_Name">
    <vt:lpwstr>Intern</vt:lpwstr>
  </property>
  <property fmtid="{D5CDD505-2E9C-101B-9397-08002B2CF9AE}" pid="14" name="MSIP_Label_8cd81a8e-f606-4aa4-8c31-9b849bafa45f_Application">
    <vt:lpwstr>Microsoft Azure Information Protection</vt:lpwstr>
  </property>
  <property fmtid="{D5CDD505-2E9C-101B-9397-08002B2CF9AE}" pid="15" name="MSIP_Label_8cd81a8e-f606-4aa4-8c31-9b849bafa45f_ActionId">
    <vt:lpwstr>02ca5562-2123-472f-96c6-1f2993685ac8</vt:lpwstr>
  </property>
  <property fmtid="{D5CDD505-2E9C-101B-9397-08002B2CF9AE}" pid="16" name="MSIP_Label_8cd81a8e-f606-4aa4-8c31-9b849bafa45f_Extended_MSFT_Method">
    <vt:lpwstr>Automatic</vt:lpwstr>
  </property>
  <property fmtid="{D5CDD505-2E9C-101B-9397-08002B2CF9AE}" pid="17" name="Sensitivity">
    <vt:lpwstr>Intern</vt:lpwstr>
  </property>
  <property fmtid="{D5CDD505-2E9C-101B-9397-08002B2CF9AE}" pid="18" name="MediaServiceImageTags">
    <vt:lpwstr/>
  </property>
</Properties>
</file>